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56" r:id="rId2"/>
    <p:sldId id="257" r:id="rId3"/>
    <p:sldId id="258" r:id="rId4"/>
    <p:sldId id="259" r:id="rId5"/>
    <p:sldId id="272" r:id="rId6"/>
    <p:sldId id="260" r:id="rId7"/>
    <p:sldId id="283" r:id="rId8"/>
    <p:sldId id="279" r:id="rId9"/>
    <p:sldId id="264" r:id="rId10"/>
    <p:sldId id="284" r:id="rId11"/>
    <p:sldId id="271" r:id="rId12"/>
    <p:sldId id="273" r:id="rId13"/>
    <p:sldId id="288" r:id="rId14"/>
    <p:sldId id="278" r:id="rId15"/>
    <p:sldId id="270" r:id="rId16"/>
    <p:sldId id="281" r:id="rId17"/>
    <p:sldId id="282" r:id="rId18"/>
    <p:sldId id="269" r:id="rId19"/>
    <p:sldId id="274" r:id="rId20"/>
    <p:sldId id="285" r:id="rId21"/>
    <p:sldId id="287" r:id="rId22"/>
    <p:sldId id="277" r:id="rId23"/>
    <p:sldId id="286" r:id="rId2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47" autoAdjust="0"/>
    <p:restoredTop sz="94660"/>
  </p:normalViewPr>
  <p:slideViewPr>
    <p:cSldViewPr>
      <p:cViewPr varScale="1">
        <p:scale>
          <a:sx n="97" d="100"/>
          <a:sy n="97" d="100"/>
        </p:scale>
        <p:origin x="-114"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Number of distinct references (cases)</c:v>
                </c:pt>
              </c:strCache>
            </c:strRef>
          </c:tx>
          <c:dLbls>
            <c:showVal val="1"/>
          </c:dLbls>
          <c:cat>
            <c:strRef>
              <c:f>Sheet1!$A$2:$A$5</c:f>
              <c:strCache>
                <c:ptCount val="4"/>
                <c:pt idx="0">
                  <c:v>Support</c:v>
                </c:pt>
                <c:pt idx="1">
                  <c:v>Leaning support</c:v>
                </c:pt>
                <c:pt idx="2">
                  <c:v>Leaning opposition</c:v>
                </c:pt>
                <c:pt idx="3">
                  <c:v>Opposition</c:v>
                </c:pt>
              </c:strCache>
            </c:strRef>
          </c:cat>
          <c:val>
            <c:numRef>
              <c:f>Sheet1!$B$2:$B$5</c:f>
              <c:numCache>
                <c:formatCode>General</c:formatCode>
                <c:ptCount val="4"/>
                <c:pt idx="0">
                  <c:v>69</c:v>
                </c:pt>
                <c:pt idx="1">
                  <c:v>51</c:v>
                </c:pt>
                <c:pt idx="2">
                  <c:v>45</c:v>
                </c:pt>
                <c:pt idx="3">
                  <c:v>190</c:v>
                </c:pt>
              </c:numCache>
            </c:numRef>
          </c:val>
        </c:ser>
        <c:axId val="108349312"/>
        <c:axId val="108350848"/>
      </c:barChart>
      <c:catAx>
        <c:axId val="108349312"/>
        <c:scaling>
          <c:orientation val="minMax"/>
        </c:scaling>
        <c:axPos val="b"/>
        <c:tickLblPos val="nextTo"/>
        <c:crossAx val="108350848"/>
        <c:crosses val="autoZero"/>
        <c:auto val="1"/>
        <c:lblAlgn val="ctr"/>
        <c:lblOffset val="100"/>
      </c:catAx>
      <c:valAx>
        <c:axId val="108350848"/>
        <c:scaling>
          <c:orientation val="minMax"/>
        </c:scaling>
        <c:axPos val="l"/>
        <c:majorGridlines/>
        <c:numFmt formatCode="General" sourceLinked="1"/>
        <c:tickLblPos val="nextTo"/>
        <c:crossAx val="108349312"/>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0" baseline="0" dirty="0" smtClean="0"/>
              <a:t>Low dependence                  High dependence          Swing</a:t>
            </a:r>
            <a:endParaRPr lang="en-US" b="0" dirty="0"/>
          </a:p>
        </c:rich>
      </c:tx>
      <c:layout>
        <c:manualLayout>
          <c:xMode val="edge"/>
          <c:yMode val="edge"/>
          <c:x val="0.15303483655452221"/>
          <c:y val="1.6666666666666715E-2"/>
        </c:manualLayout>
      </c:layout>
    </c:title>
    <c:plotArea>
      <c:layout>
        <c:manualLayout>
          <c:layoutTarget val="inner"/>
          <c:xMode val="edge"/>
          <c:yMode val="edge"/>
          <c:x val="7.269064662371752E-2"/>
          <c:y val="0.18352099737532818"/>
          <c:w val="0.91064268670961601"/>
          <c:h val="0.54719685039370158"/>
        </c:manualLayout>
      </c:layout>
      <c:barChart>
        <c:barDir val="col"/>
        <c:grouping val="clustered"/>
        <c:ser>
          <c:idx val="0"/>
          <c:order val="0"/>
          <c:tx>
            <c:strRef>
              <c:f>Sheet1!$B$1</c:f>
              <c:strCache>
                <c:ptCount val="1"/>
                <c:pt idx="0">
                  <c:v>Average level of support</c:v>
                </c:pt>
              </c:strCache>
            </c:strRef>
          </c:tx>
          <c:dLbls>
            <c:showVal val="1"/>
          </c:dLbls>
          <c:cat>
            <c:strRef>
              <c:f>Sheet1!$A$2:$A$22</c:f>
              <c:strCache>
                <c:ptCount val="21"/>
                <c:pt idx="0">
                  <c:v>Algeria</c:v>
                </c:pt>
                <c:pt idx="1">
                  <c:v>Botswana</c:v>
                </c:pt>
                <c:pt idx="2">
                  <c:v>Cameroon</c:v>
                </c:pt>
                <c:pt idx="3">
                  <c:v>Kenya</c:v>
                </c:pt>
                <c:pt idx="4">
                  <c:v>Libya</c:v>
                </c:pt>
                <c:pt idx="5">
                  <c:v>Namibia</c:v>
                </c:pt>
                <c:pt idx="6">
                  <c:v>Nigeria</c:v>
                </c:pt>
                <c:pt idx="7">
                  <c:v>South Africa</c:v>
                </c:pt>
                <c:pt idx="8">
                  <c:v>Sudan</c:v>
                </c:pt>
                <c:pt idx="10">
                  <c:v>Liberia</c:v>
                </c:pt>
                <c:pt idx="11">
                  <c:v>Madagascar</c:v>
                </c:pt>
                <c:pt idx="12">
                  <c:v>Uganda</c:v>
                </c:pt>
                <c:pt idx="13">
                  <c:v>Zambia</c:v>
                </c:pt>
                <c:pt idx="15">
                  <c:v>Djibouti</c:v>
                </c:pt>
                <c:pt idx="16">
                  <c:v>Congo-Braz</c:v>
                </c:pt>
                <c:pt idx="17">
                  <c:v>Ghana</c:v>
                </c:pt>
                <c:pt idx="18">
                  <c:v>Ivory Coast</c:v>
                </c:pt>
                <c:pt idx="19">
                  <c:v>Tanzania</c:v>
                </c:pt>
                <c:pt idx="20">
                  <c:v>Zimbabwe</c:v>
                </c:pt>
              </c:strCache>
            </c:strRef>
          </c:cat>
          <c:val>
            <c:numRef>
              <c:f>Sheet1!$B$2:$B$22</c:f>
              <c:numCache>
                <c:formatCode>0.0</c:formatCode>
                <c:ptCount val="21"/>
                <c:pt idx="0">
                  <c:v>2.8</c:v>
                </c:pt>
                <c:pt idx="1">
                  <c:v>3.6</c:v>
                </c:pt>
                <c:pt idx="2">
                  <c:v>2.5</c:v>
                </c:pt>
                <c:pt idx="3">
                  <c:v>2.9</c:v>
                </c:pt>
                <c:pt idx="4">
                  <c:v>4</c:v>
                </c:pt>
                <c:pt idx="5">
                  <c:v>3.2</c:v>
                </c:pt>
                <c:pt idx="6">
                  <c:v>3.7</c:v>
                </c:pt>
                <c:pt idx="7">
                  <c:v>3</c:v>
                </c:pt>
                <c:pt idx="8">
                  <c:v>4</c:v>
                </c:pt>
                <c:pt idx="10">
                  <c:v>1.1000000000000001</c:v>
                </c:pt>
                <c:pt idx="11">
                  <c:v>2.7</c:v>
                </c:pt>
                <c:pt idx="12">
                  <c:v>2.8</c:v>
                </c:pt>
                <c:pt idx="13">
                  <c:v>3.3</c:v>
                </c:pt>
                <c:pt idx="15">
                  <c:v>2</c:v>
                </c:pt>
                <c:pt idx="16">
                  <c:v>2.2999999999999998</c:v>
                </c:pt>
                <c:pt idx="17">
                  <c:v>2.9</c:v>
                </c:pt>
                <c:pt idx="18">
                  <c:v>1.7</c:v>
                </c:pt>
                <c:pt idx="19">
                  <c:v>3.8</c:v>
                </c:pt>
                <c:pt idx="20">
                  <c:v>4</c:v>
                </c:pt>
              </c:numCache>
            </c:numRef>
          </c:val>
        </c:ser>
        <c:axId val="36156928"/>
        <c:axId val="36158464"/>
      </c:barChart>
      <c:catAx>
        <c:axId val="36156928"/>
        <c:scaling>
          <c:orientation val="minMax"/>
        </c:scaling>
        <c:axPos val="b"/>
        <c:tickLblPos val="nextTo"/>
        <c:crossAx val="36158464"/>
        <c:crosses val="autoZero"/>
        <c:auto val="1"/>
        <c:lblAlgn val="ctr"/>
        <c:lblOffset val="100"/>
      </c:catAx>
      <c:valAx>
        <c:axId val="36158464"/>
        <c:scaling>
          <c:orientation val="minMax"/>
          <c:max val="4"/>
        </c:scaling>
        <c:axPos val="l"/>
        <c:majorGridlines/>
        <c:numFmt formatCode="0.0" sourceLinked="1"/>
        <c:tickLblPos val="nextTo"/>
        <c:crossAx val="36156928"/>
        <c:crosses val="autoZero"/>
        <c:crossBetween val="between"/>
      </c:valAx>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0.70909</cdr:x>
      <cdr:y>0.01587</cdr:y>
    </cdr:from>
    <cdr:to>
      <cdr:x>0.70909</cdr:x>
      <cdr:y>0.73016</cdr:y>
    </cdr:to>
    <cdr:cxnSp macro="">
      <cdr:nvCxnSpPr>
        <cdr:cNvPr id="2" name="Straight Connector 1"/>
        <cdr:cNvCxnSpPr/>
      </cdr:nvCxnSpPr>
      <cdr:spPr>
        <a:xfrm xmlns:a="http://schemas.openxmlformats.org/drawingml/2006/main" rot="5400000">
          <a:off x="4229100" y="1790700"/>
          <a:ext cx="3429000" cy="0"/>
        </a:xfrm>
        <a:prstGeom xmlns:a="http://schemas.openxmlformats.org/drawingml/2006/main" prst="line">
          <a:avLst/>
        </a:prstGeom>
        <a:noFill xmlns:a="http://schemas.openxmlformats.org/drawingml/2006/main"/>
        <a:ln xmlns:a="http://schemas.openxmlformats.org/drawingml/2006/main" w="38100" cap="flat" cmpd="sng" algn="ctr">
          <a:solidFill>
            <a:sysClr val="windowText" lastClr="000000"/>
          </a:solidFill>
          <a:prstDash val="solid"/>
        </a:ln>
        <a:effectLst xmlns:a="http://schemas.openxmlformats.org/drawingml/2006/main">
          <a:outerShdw blurRad="38100" dist="25400" dir="5400000" algn="t" rotWithShape="0">
            <a:srgbClr val="000000">
              <a:alpha val="50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C7286BCD-D26F-4EE2-BB7C-D8DEA3421037}" type="datetimeFigureOut">
              <a:rPr lang="en-US" smtClean="0"/>
              <a:pPr/>
              <a:t>12/29/2010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917F9D2D-7D9E-4915-8015-6F425A0293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7FEF4C-86D7-49FF-9BE2-B4534AA02FEE}" type="datetime1">
              <a:rPr lang="en-US" smtClean="0"/>
              <a:pPr/>
              <a:t>12/29/2010</a:t>
            </a:fld>
            <a:endParaRPr lang="en-US"/>
          </a:p>
        </p:txBody>
      </p:sp>
      <p:sp>
        <p:nvSpPr>
          <p:cNvPr id="17" name="Footer Placeholder 16"/>
          <p:cNvSpPr>
            <a:spLocks noGrp="1"/>
          </p:cNvSpPr>
          <p:nvPr>
            <p:ph type="ftr" sz="quarter" idx="11"/>
          </p:nvPr>
        </p:nvSpPr>
        <p:spPr/>
        <p:txBody>
          <a:bodyPr/>
          <a:lstStyle/>
          <a:p>
            <a:r>
              <a:rPr lang="en-US" smtClean="0"/>
              <a:t>http://carllevan.com</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37CFAE6-6D9F-4BC1-BFDD-BE42422A880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589068-0202-4CFD-9E48-AC77AF5BFFA8}" type="datetime1">
              <a:rPr lang="en-US" smtClean="0"/>
              <a:pPr/>
              <a:t>12/29/2010</a:t>
            </a:fld>
            <a:endParaRPr lang="en-US"/>
          </a:p>
        </p:txBody>
      </p:sp>
      <p:sp>
        <p:nvSpPr>
          <p:cNvPr id="5" name="Footer Placeholder 4"/>
          <p:cNvSpPr>
            <a:spLocks noGrp="1"/>
          </p:cNvSpPr>
          <p:nvPr>
            <p:ph type="ftr" sz="quarter" idx="11"/>
          </p:nvPr>
        </p:nvSpPr>
        <p:spPr/>
        <p:txBody>
          <a:bodyPr/>
          <a:lstStyle/>
          <a:p>
            <a:r>
              <a:rPr lang="en-US" smtClean="0"/>
              <a:t>http://carllevan.com</a:t>
            </a:r>
            <a:endParaRPr lang="en-US"/>
          </a:p>
        </p:txBody>
      </p:sp>
      <p:sp>
        <p:nvSpPr>
          <p:cNvPr id="6" name="Slide Number Placeholder 5"/>
          <p:cNvSpPr>
            <a:spLocks noGrp="1"/>
          </p:cNvSpPr>
          <p:nvPr>
            <p:ph type="sldNum" sz="quarter" idx="12"/>
          </p:nvPr>
        </p:nvSpPr>
        <p:spPr/>
        <p:txBody>
          <a:bodyPr/>
          <a:lstStyle/>
          <a:p>
            <a:fld id="{D37CFAE6-6D9F-4BC1-BFDD-BE42422A88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1DB1CE-E075-4F5B-A367-B35396B3B772}" type="datetime1">
              <a:rPr lang="en-US" smtClean="0"/>
              <a:pPr/>
              <a:t>12/29/2010</a:t>
            </a:fld>
            <a:endParaRPr lang="en-US"/>
          </a:p>
        </p:txBody>
      </p:sp>
      <p:sp>
        <p:nvSpPr>
          <p:cNvPr id="5" name="Footer Placeholder 4"/>
          <p:cNvSpPr>
            <a:spLocks noGrp="1"/>
          </p:cNvSpPr>
          <p:nvPr>
            <p:ph type="ftr" sz="quarter" idx="11"/>
          </p:nvPr>
        </p:nvSpPr>
        <p:spPr/>
        <p:txBody>
          <a:bodyPr/>
          <a:lstStyle/>
          <a:p>
            <a:r>
              <a:rPr lang="en-US" smtClean="0"/>
              <a:t>http://carllevan.com</a:t>
            </a:r>
            <a:endParaRPr lang="en-US"/>
          </a:p>
        </p:txBody>
      </p:sp>
      <p:sp>
        <p:nvSpPr>
          <p:cNvPr id="6" name="Slide Number Placeholder 5"/>
          <p:cNvSpPr>
            <a:spLocks noGrp="1"/>
          </p:cNvSpPr>
          <p:nvPr>
            <p:ph type="sldNum" sz="quarter" idx="12"/>
          </p:nvPr>
        </p:nvSpPr>
        <p:spPr/>
        <p:txBody>
          <a:bodyPr/>
          <a:lstStyle/>
          <a:p>
            <a:fld id="{D37CFAE6-6D9F-4BC1-BFDD-BE42422A88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93995A-275C-4CF7-A348-E07C3DC504F9}" type="datetime1">
              <a:rPr lang="en-US" smtClean="0"/>
              <a:pPr/>
              <a:t>12/29/2010</a:t>
            </a:fld>
            <a:endParaRPr lang="en-US"/>
          </a:p>
        </p:txBody>
      </p:sp>
      <p:sp>
        <p:nvSpPr>
          <p:cNvPr id="5" name="Footer Placeholder 4"/>
          <p:cNvSpPr>
            <a:spLocks noGrp="1"/>
          </p:cNvSpPr>
          <p:nvPr>
            <p:ph type="ftr" sz="quarter" idx="11"/>
          </p:nvPr>
        </p:nvSpPr>
        <p:spPr/>
        <p:txBody>
          <a:bodyPr/>
          <a:lstStyle/>
          <a:p>
            <a:r>
              <a:rPr lang="en-US" smtClean="0"/>
              <a:t>http://carllevan.com</a:t>
            </a:r>
            <a:endParaRPr lang="en-US"/>
          </a:p>
        </p:txBody>
      </p:sp>
      <p:sp>
        <p:nvSpPr>
          <p:cNvPr id="6" name="Slide Number Placeholder 5"/>
          <p:cNvSpPr>
            <a:spLocks noGrp="1"/>
          </p:cNvSpPr>
          <p:nvPr>
            <p:ph type="sldNum" sz="quarter" idx="12"/>
          </p:nvPr>
        </p:nvSpPr>
        <p:spPr/>
        <p:txBody>
          <a:bodyPr/>
          <a:lstStyle/>
          <a:p>
            <a:fld id="{D37CFAE6-6D9F-4BC1-BFDD-BE42422A880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7A5F52-3A5A-489F-9C24-D86725DE36A3}" type="datetime1">
              <a:rPr lang="en-US" smtClean="0"/>
              <a:pPr/>
              <a:t>12/29/2010</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http://carllevan.com</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37CFAE6-6D9F-4BC1-BFDD-BE42422A88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5F8961-1C3F-48C8-A062-C8CD6CA15B9F}" type="datetime1">
              <a:rPr lang="en-US" smtClean="0"/>
              <a:pPr/>
              <a:t>12/29/2010</a:t>
            </a:fld>
            <a:endParaRPr lang="en-US"/>
          </a:p>
        </p:txBody>
      </p:sp>
      <p:sp>
        <p:nvSpPr>
          <p:cNvPr id="6" name="Footer Placeholder 5"/>
          <p:cNvSpPr>
            <a:spLocks noGrp="1"/>
          </p:cNvSpPr>
          <p:nvPr>
            <p:ph type="ftr" sz="quarter" idx="11"/>
          </p:nvPr>
        </p:nvSpPr>
        <p:spPr/>
        <p:txBody>
          <a:bodyPr/>
          <a:lstStyle/>
          <a:p>
            <a:r>
              <a:rPr lang="en-US" smtClean="0"/>
              <a:t>http://carllevan.com</a:t>
            </a:r>
            <a:endParaRPr lang="en-US"/>
          </a:p>
        </p:txBody>
      </p:sp>
      <p:sp>
        <p:nvSpPr>
          <p:cNvPr id="7" name="Slide Number Placeholder 6"/>
          <p:cNvSpPr>
            <a:spLocks noGrp="1"/>
          </p:cNvSpPr>
          <p:nvPr>
            <p:ph type="sldNum" sz="quarter" idx="12"/>
          </p:nvPr>
        </p:nvSpPr>
        <p:spPr/>
        <p:txBody>
          <a:bodyPr/>
          <a:lstStyle/>
          <a:p>
            <a:fld id="{D37CFAE6-6D9F-4BC1-BFDD-BE42422A880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B8BC42-A31A-4866-A779-2FBDF6CC3EF2}" type="datetime1">
              <a:rPr lang="en-US" smtClean="0"/>
              <a:pPr/>
              <a:t>12/29/2010</a:t>
            </a:fld>
            <a:endParaRPr lang="en-US"/>
          </a:p>
        </p:txBody>
      </p:sp>
      <p:sp>
        <p:nvSpPr>
          <p:cNvPr id="8" name="Footer Placeholder 7"/>
          <p:cNvSpPr>
            <a:spLocks noGrp="1"/>
          </p:cNvSpPr>
          <p:nvPr>
            <p:ph type="ftr" sz="quarter" idx="11"/>
          </p:nvPr>
        </p:nvSpPr>
        <p:spPr/>
        <p:txBody>
          <a:bodyPr/>
          <a:lstStyle/>
          <a:p>
            <a:r>
              <a:rPr lang="en-US" smtClean="0"/>
              <a:t>http://carllevan.com</a:t>
            </a:r>
            <a:endParaRPr lang="en-US"/>
          </a:p>
        </p:txBody>
      </p:sp>
      <p:sp>
        <p:nvSpPr>
          <p:cNvPr id="9" name="Slide Number Placeholder 8"/>
          <p:cNvSpPr>
            <a:spLocks noGrp="1"/>
          </p:cNvSpPr>
          <p:nvPr>
            <p:ph type="sldNum" sz="quarter" idx="12"/>
          </p:nvPr>
        </p:nvSpPr>
        <p:spPr/>
        <p:txBody>
          <a:bodyPr/>
          <a:lstStyle/>
          <a:p>
            <a:fld id="{D37CFAE6-6D9F-4BC1-BFDD-BE42422A880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9C00CD-73F4-4FB2-80F3-15807C012307}" type="datetime1">
              <a:rPr lang="en-US" smtClean="0"/>
              <a:pPr/>
              <a:t>12/29/2010</a:t>
            </a:fld>
            <a:endParaRPr lang="en-US"/>
          </a:p>
        </p:txBody>
      </p:sp>
      <p:sp>
        <p:nvSpPr>
          <p:cNvPr id="4" name="Footer Placeholder 3"/>
          <p:cNvSpPr>
            <a:spLocks noGrp="1"/>
          </p:cNvSpPr>
          <p:nvPr>
            <p:ph type="ftr" sz="quarter" idx="11"/>
          </p:nvPr>
        </p:nvSpPr>
        <p:spPr/>
        <p:txBody>
          <a:bodyPr/>
          <a:lstStyle/>
          <a:p>
            <a:r>
              <a:rPr lang="en-US" smtClean="0"/>
              <a:t>http://carllevan.com</a:t>
            </a:r>
            <a:endParaRPr lang="en-US"/>
          </a:p>
        </p:txBody>
      </p:sp>
      <p:sp>
        <p:nvSpPr>
          <p:cNvPr id="5" name="Slide Number Placeholder 4"/>
          <p:cNvSpPr>
            <a:spLocks noGrp="1"/>
          </p:cNvSpPr>
          <p:nvPr>
            <p:ph type="sldNum" sz="quarter" idx="12"/>
          </p:nvPr>
        </p:nvSpPr>
        <p:spPr/>
        <p:txBody>
          <a:bodyPr/>
          <a:lstStyle/>
          <a:p>
            <a:fld id="{D37CFAE6-6D9F-4BC1-BFDD-BE42422A88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341ED-DCE9-41DC-9202-174E224196AB}" type="datetime1">
              <a:rPr lang="en-US" smtClean="0"/>
              <a:pPr/>
              <a:t>12/29/2010</a:t>
            </a:fld>
            <a:endParaRPr lang="en-US"/>
          </a:p>
        </p:txBody>
      </p:sp>
      <p:sp>
        <p:nvSpPr>
          <p:cNvPr id="3" name="Footer Placeholder 2"/>
          <p:cNvSpPr>
            <a:spLocks noGrp="1"/>
          </p:cNvSpPr>
          <p:nvPr>
            <p:ph type="ftr" sz="quarter" idx="11"/>
          </p:nvPr>
        </p:nvSpPr>
        <p:spPr/>
        <p:txBody>
          <a:bodyPr/>
          <a:lstStyle/>
          <a:p>
            <a:r>
              <a:rPr lang="en-US" smtClean="0"/>
              <a:t>http://carllevan.com</a:t>
            </a:r>
            <a:endParaRPr lang="en-US"/>
          </a:p>
        </p:txBody>
      </p:sp>
      <p:sp>
        <p:nvSpPr>
          <p:cNvPr id="4" name="Slide Number Placeholder 3"/>
          <p:cNvSpPr>
            <a:spLocks noGrp="1"/>
          </p:cNvSpPr>
          <p:nvPr>
            <p:ph type="sldNum" sz="quarter" idx="12"/>
          </p:nvPr>
        </p:nvSpPr>
        <p:spPr/>
        <p:txBody>
          <a:bodyPr/>
          <a:lstStyle/>
          <a:p>
            <a:fld id="{D37CFAE6-6D9F-4BC1-BFDD-BE42422A88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482C6C-7E1A-4160-A319-8D9D068F9980}" type="datetime1">
              <a:rPr lang="en-US" smtClean="0"/>
              <a:pPr/>
              <a:t>12/29/2010</a:t>
            </a:fld>
            <a:endParaRPr lang="en-US"/>
          </a:p>
        </p:txBody>
      </p:sp>
      <p:sp>
        <p:nvSpPr>
          <p:cNvPr id="6" name="Footer Placeholder 5"/>
          <p:cNvSpPr>
            <a:spLocks noGrp="1"/>
          </p:cNvSpPr>
          <p:nvPr>
            <p:ph type="ftr" sz="quarter" idx="11"/>
          </p:nvPr>
        </p:nvSpPr>
        <p:spPr/>
        <p:txBody>
          <a:bodyPr/>
          <a:lstStyle/>
          <a:p>
            <a:r>
              <a:rPr lang="en-US" smtClean="0"/>
              <a:t>http://carllevan.com</a:t>
            </a:r>
            <a:endParaRPr lang="en-US"/>
          </a:p>
        </p:txBody>
      </p:sp>
      <p:sp>
        <p:nvSpPr>
          <p:cNvPr id="7" name="Slide Number Placeholder 6"/>
          <p:cNvSpPr>
            <a:spLocks noGrp="1"/>
          </p:cNvSpPr>
          <p:nvPr>
            <p:ph type="sldNum" sz="quarter" idx="12"/>
          </p:nvPr>
        </p:nvSpPr>
        <p:spPr/>
        <p:txBody>
          <a:bodyPr/>
          <a:lstStyle/>
          <a:p>
            <a:fld id="{D37CFAE6-6D9F-4BC1-BFDD-BE42422A880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30FA15-8D64-4A39-A50D-D995E1651B9C}" type="datetime1">
              <a:rPr lang="en-US" smtClean="0"/>
              <a:pPr/>
              <a:t>12/29/2010</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http://carllevan.com</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37CFAE6-6D9F-4BC1-BFDD-BE42422A880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136FCF-68BC-4D26-9A28-1ECD388F5AEC}" type="datetime1">
              <a:rPr lang="en-US" smtClean="0"/>
              <a:pPr/>
              <a:t>12/29/2010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http://carllevan.com</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7CFAE6-6D9F-4BC1-BFDD-BE42422A88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rllevan.com/2010/11/politicaleconomyofafricanresponses/" TargetMode="External"/><Relationship Id="rId2" Type="http://schemas.openxmlformats.org/officeDocument/2006/relationships/hyperlink" Target="mailto:levan@america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657600"/>
            <a:ext cx="7772400" cy="2590800"/>
          </a:xfrm>
        </p:spPr>
        <p:txBody>
          <a:bodyPr>
            <a:normAutofit fontScale="70000" lnSpcReduction="20000"/>
          </a:bodyPr>
          <a:lstStyle/>
          <a:p>
            <a:pPr algn="just"/>
            <a:r>
              <a:rPr lang="en-US" dirty="0" smtClean="0"/>
              <a:t>This presentation is meant to </a:t>
            </a:r>
            <a:r>
              <a:rPr lang="en-US" dirty="0" smtClean="0"/>
              <a:t>help instructors prepare a lecture for courses </a:t>
            </a:r>
            <a:r>
              <a:rPr lang="en-US" dirty="0" smtClean="0"/>
              <a:t>which assign “The Political Economy of African Responses to the U.S. Africa Command,” published in the fall 2010 issue of the journal </a:t>
            </a:r>
            <a:r>
              <a:rPr lang="en-US" i="1" dirty="0" smtClean="0"/>
              <a:t>Africa Today</a:t>
            </a:r>
            <a:r>
              <a:rPr lang="en-US" dirty="0" smtClean="0"/>
              <a:t> (</a:t>
            </a:r>
            <a:r>
              <a:rPr lang="en-US" dirty="0" smtClean="0"/>
              <a:t>vol.57, no. 1).  </a:t>
            </a:r>
            <a:endParaRPr lang="en-US" dirty="0" smtClean="0"/>
          </a:p>
          <a:p>
            <a:pPr algn="l"/>
            <a:endParaRPr lang="en-US" dirty="0" smtClean="0"/>
          </a:p>
          <a:p>
            <a:r>
              <a:rPr lang="en-US" dirty="0" smtClean="0"/>
              <a:t>The author, Carl LeVan, can be reached at </a:t>
            </a:r>
            <a:r>
              <a:rPr lang="en-US" dirty="0" smtClean="0">
                <a:hlinkClick r:id="rId2"/>
              </a:rPr>
              <a:t>levan@american.edu</a:t>
            </a:r>
            <a:r>
              <a:rPr lang="en-US" dirty="0" smtClean="0"/>
              <a:t>.  </a:t>
            </a:r>
          </a:p>
          <a:p>
            <a:endParaRPr lang="en-US" dirty="0" smtClean="0"/>
          </a:p>
          <a:p>
            <a:r>
              <a:rPr lang="en-US" dirty="0" smtClean="0"/>
              <a:t>An article summary and critical </a:t>
            </a:r>
            <a:r>
              <a:rPr lang="en-US" dirty="0" smtClean="0"/>
              <a:t>discussion appears on the blog, </a:t>
            </a:r>
            <a:r>
              <a:rPr lang="en-US" b="1" dirty="0" smtClean="0"/>
              <a:t>Development 4Security</a:t>
            </a:r>
            <a:r>
              <a:rPr lang="en-US" dirty="0" smtClean="0"/>
              <a:t>:</a:t>
            </a:r>
            <a:endParaRPr lang="en-US" dirty="0" smtClean="0"/>
          </a:p>
          <a:p>
            <a:r>
              <a:rPr lang="en-US" dirty="0" smtClean="0"/>
              <a:t> </a:t>
            </a:r>
            <a:r>
              <a:rPr lang="en-US" dirty="0" smtClean="0">
                <a:hlinkClick r:id="rId3"/>
              </a:rPr>
              <a:t>http://carllevan.com/2010/11/politicaleconomyofafricanresponses/</a:t>
            </a:r>
            <a:endParaRPr lang="en-US" dirty="0" smtClean="0"/>
          </a:p>
        </p:txBody>
      </p:sp>
      <p:sp>
        <p:nvSpPr>
          <p:cNvPr id="2" name="Title 1"/>
          <p:cNvSpPr>
            <a:spLocks noGrp="1"/>
          </p:cNvSpPr>
          <p:nvPr>
            <p:ph type="ctrTitle"/>
          </p:nvPr>
        </p:nvSpPr>
        <p:spPr/>
        <p:txBody>
          <a:bodyPr>
            <a:normAutofit/>
          </a:bodyPr>
          <a:lstStyle/>
          <a:p>
            <a:r>
              <a:rPr lang="en-US" dirty="0" smtClean="0"/>
              <a:t>African Responses to the </a:t>
            </a:r>
            <a:br>
              <a:rPr lang="en-US" dirty="0" smtClean="0"/>
            </a:br>
            <a:r>
              <a:rPr lang="en-US" dirty="0" smtClean="0"/>
              <a:t>U.S. Africa Command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Examples of how Africans reacted</a:t>
            </a:r>
            <a:endParaRPr lang="en-US" sz="3200" dirty="0"/>
          </a:p>
        </p:txBody>
      </p:sp>
      <p:sp>
        <p:nvSpPr>
          <p:cNvPr id="3" name="Content Placeholder 2"/>
          <p:cNvSpPr>
            <a:spLocks noGrp="1"/>
          </p:cNvSpPr>
          <p:nvPr>
            <p:ph sz="quarter" idx="1"/>
          </p:nvPr>
        </p:nvSpPr>
        <p:spPr>
          <a:xfrm>
            <a:off x="457200" y="1295400"/>
            <a:ext cx="8229600" cy="4830763"/>
          </a:xfrm>
        </p:spPr>
        <p:txBody>
          <a:bodyPr>
            <a:normAutofit lnSpcReduction="10000"/>
          </a:bodyPr>
          <a:lstStyle/>
          <a:p>
            <a:r>
              <a:rPr lang="en-US" dirty="0" smtClean="0"/>
              <a:t>“</a:t>
            </a:r>
            <a:r>
              <a:rPr lang="en-US" dirty="0"/>
              <a:t>AFRICOM represents a potential threat to the very countries the US </a:t>
            </a:r>
            <a:r>
              <a:rPr lang="en-US" dirty="0" smtClean="0"/>
              <a:t>claims </a:t>
            </a:r>
            <a:r>
              <a:rPr lang="en-US" dirty="0"/>
              <a:t>it is intended to </a:t>
            </a:r>
            <a:r>
              <a:rPr lang="en-US" dirty="0" smtClean="0"/>
              <a:t>benefit” (</a:t>
            </a:r>
            <a:r>
              <a:rPr lang="en-US" i="1" dirty="0" smtClean="0"/>
              <a:t>New African)</a:t>
            </a:r>
            <a:r>
              <a:rPr lang="en-US" dirty="0" smtClean="0"/>
              <a:t> </a:t>
            </a:r>
          </a:p>
          <a:p>
            <a:r>
              <a:rPr lang="en-US" dirty="0" smtClean="0"/>
              <a:t>“</a:t>
            </a:r>
            <a:r>
              <a:rPr lang="en-US" dirty="0"/>
              <a:t>wherever there are US troops, there is always instability and </a:t>
            </a:r>
            <a:r>
              <a:rPr lang="en-US" dirty="0" smtClean="0"/>
              <a:t>war” (editorial in Namibia on AFRICOM)</a:t>
            </a:r>
          </a:p>
          <a:p>
            <a:r>
              <a:rPr lang="en-US" i="1" dirty="0" smtClean="0"/>
              <a:t>This Day</a:t>
            </a:r>
            <a:r>
              <a:rPr lang="en-US" dirty="0"/>
              <a:t> </a:t>
            </a:r>
            <a:r>
              <a:rPr lang="en-US" dirty="0" smtClean="0"/>
              <a:t>in Nigeria ran </a:t>
            </a:r>
            <a:r>
              <a:rPr lang="en-US" dirty="0"/>
              <a:t>an editorial entitled “</a:t>
            </a:r>
            <a:r>
              <a:rPr lang="en-US" dirty="0" err="1"/>
              <a:t>Africom</a:t>
            </a:r>
            <a:r>
              <a:rPr lang="en-US" dirty="0"/>
              <a:t>: A Timely Censure</a:t>
            </a:r>
            <a:r>
              <a:rPr lang="en-US" dirty="0" smtClean="0"/>
              <a:t>”</a:t>
            </a:r>
          </a:p>
          <a:p>
            <a:r>
              <a:rPr lang="en-US" i="1" dirty="0"/>
              <a:t>Business Day</a:t>
            </a:r>
            <a:r>
              <a:rPr lang="en-US" dirty="0"/>
              <a:t> </a:t>
            </a:r>
            <a:r>
              <a:rPr lang="en-US" dirty="0" smtClean="0"/>
              <a:t>in South Africa ran an editorial entitled </a:t>
            </a:r>
            <a:r>
              <a:rPr lang="en-US" dirty="0"/>
              <a:t>“Why U.S.’s </a:t>
            </a:r>
            <a:r>
              <a:rPr lang="en-US" dirty="0" err="1"/>
              <a:t>Africom</a:t>
            </a:r>
            <a:r>
              <a:rPr lang="en-US" dirty="0"/>
              <a:t> will Hurt Africa” </a:t>
            </a:r>
            <a:endParaRPr lang="en-US" dirty="0" smtClean="0"/>
          </a:p>
          <a:p>
            <a:pPr>
              <a:buNone/>
            </a:pPr>
            <a:endParaRPr lang="en-US" dirty="0"/>
          </a:p>
          <a:p>
            <a:r>
              <a:rPr lang="en-US" dirty="0" smtClean="0"/>
              <a:t>Plus negative regional reactions, for example statements from the South African Development </a:t>
            </a:r>
            <a:r>
              <a:rPr lang="en-US" dirty="0" smtClean="0"/>
              <a:t>Community (SADC)</a:t>
            </a:r>
            <a:endParaRPr lang="en-US" dirty="0" smtClean="0"/>
          </a:p>
        </p:txBody>
      </p:sp>
      <p:sp>
        <p:nvSpPr>
          <p:cNvPr id="4" name="Slide Number Placeholder 3"/>
          <p:cNvSpPr>
            <a:spLocks noGrp="1"/>
          </p:cNvSpPr>
          <p:nvPr>
            <p:ph type="sldNum" sz="quarter" idx="12"/>
          </p:nvPr>
        </p:nvSpPr>
        <p:spPr/>
        <p:txBody>
          <a:bodyPr/>
          <a:lstStyle/>
          <a:p>
            <a:fld id="{D37CFAE6-6D9F-4BC1-BFDD-BE42422A880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44562"/>
          </a:xfrm>
        </p:spPr>
        <p:txBody>
          <a:bodyPr>
            <a:normAutofit fontScale="90000"/>
          </a:bodyPr>
          <a:lstStyle/>
          <a:p>
            <a:r>
              <a:rPr lang="en-US" dirty="0" smtClean="0"/>
              <a:t>DOD attributed these responses to</a:t>
            </a:r>
            <a:br>
              <a:rPr lang="en-US" dirty="0" smtClean="0"/>
            </a:br>
            <a:r>
              <a:rPr lang="en-US" dirty="0" smtClean="0"/>
              <a:t>a public relations blunder</a:t>
            </a:r>
            <a:endParaRPr lang="en-US" dirty="0"/>
          </a:p>
        </p:txBody>
      </p:sp>
      <p:sp>
        <p:nvSpPr>
          <p:cNvPr id="3" name="Content Placeholder 2"/>
          <p:cNvSpPr>
            <a:spLocks noGrp="1"/>
          </p:cNvSpPr>
          <p:nvPr>
            <p:ph sz="quarter" idx="1"/>
          </p:nvPr>
        </p:nvSpPr>
        <p:spPr>
          <a:xfrm>
            <a:off x="609600" y="1676400"/>
            <a:ext cx="4648200" cy="4572000"/>
          </a:xfrm>
        </p:spPr>
        <p:txBody>
          <a:bodyPr>
            <a:normAutofit fontScale="77500" lnSpcReduction="20000"/>
          </a:bodyPr>
          <a:lstStyle/>
          <a:p>
            <a:r>
              <a:rPr lang="en-US" dirty="0"/>
              <a:t>“I think in some respects we probably didn’t do as good a job as we should have when we rolled out AFRICOM,” </a:t>
            </a:r>
            <a:r>
              <a:rPr lang="en-US" dirty="0" smtClean="0"/>
              <a:t>said Defense </a:t>
            </a:r>
            <a:r>
              <a:rPr lang="en-US" dirty="0"/>
              <a:t>Secretary Robert </a:t>
            </a:r>
            <a:r>
              <a:rPr lang="en-US" dirty="0" smtClean="0"/>
              <a:t>Gates </a:t>
            </a:r>
          </a:p>
          <a:p>
            <a:r>
              <a:rPr lang="en-US" dirty="0" smtClean="0"/>
              <a:t>“…wide </a:t>
            </a:r>
            <a:r>
              <a:rPr lang="en-US" dirty="0"/>
              <a:t>publics that have no idea what we’re talking about” </a:t>
            </a:r>
            <a:r>
              <a:rPr lang="en-US" dirty="0" smtClean="0"/>
              <a:t>(another Pentagon official)</a:t>
            </a:r>
          </a:p>
          <a:p>
            <a:endParaRPr lang="en-US" dirty="0" smtClean="0"/>
          </a:p>
          <a:p>
            <a:endParaRPr lang="en-US" dirty="0"/>
          </a:p>
          <a:p>
            <a:r>
              <a:rPr lang="en-US" dirty="0" smtClean="0"/>
              <a:t>PR problems related to the “roll out” of AFRICOM widely acknowledged in literature (</a:t>
            </a:r>
            <a:r>
              <a:rPr lang="en-US" dirty="0" err="1" smtClean="0"/>
              <a:t>McFate</a:t>
            </a:r>
            <a:r>
              <a:rPr lang="en-US" dirty="0" smtClean="0"/>
              <a:t> 2008; Pham 2009)</a:t>
            </a:r>
          </a:p>
          <a:p>
            <a:r>
              <a:rPr lang="en-US" dirty="0" smtClean="0"/>
              <a:t>Several scholars argue instead that the problem was more than just public relations (Lamb 2009; </a:t>
            </a:r>
            <a:r>
              <a:rPr lang="en-US" dirty="0" err="1" smtClean="0"/>
              <a:t>Mboup</a:t>
            </a:r>
            <a:r>
              <a:rPr lang="en-US" dirty="0" smtClean="0"/>
              <a:t> et al. 2009; </a:t>
            </a:r>
            <a:r>
              <a:rPr lang="en-US" dirty="0" err="1" smtClean="0"/>
              <a:t>Menkhaus</a:t>
            </a:r>
            <a:r>
              <a:rPr lang="en-US" dirty="0" smtClean="0"/>
              <a:t> 2009)</a:t>
            </a:r>
            <a:endParaRPr lang="en-US" dirty="0"/>
          </a:p>
        </p:txBody>
      </p:sp>
      <p:pic>
        <p:nvPicPr>
          <p:cNvPr id="20483" name="Picture 3"/>
          <p:cNvPicPr>
            <a:picLocks noGrp="1" noChangeAspect="1" noChangeArrowheads="1"/>
          </p:cNvPicPr>
          <p:nvPr>
            <p:ph sz="quarter" idx="2"/>
          </p:nvPr>
        </p:nvPicPr>
        <p:blipFill>
          <a:blip r:embed="rId2" cstate="email"/>
          <a:srcRect/>
          <a:stretch>
            <a:fillRect/>
          </a:stretch>
        </p:blipFill>
        <p:spPr bwMode="auto">
          <a:xfrm>
            <a:off x="5257800" y="1752600"/>
            <a:ext cx="3521075" cy="251014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37CFAE6-6D9F-4BC1-BFDD-BE42422A8804}" type="slidenum">
              <a:rPr lang="en-US" smtClean="0"/>
              <a:pPr/>
              <a:t>11</a:t>
            </a:fld>
            <a:endParaRPr lang="en-US"/>
          </a:p>
        </p:txBody>
      </p:sp>
      <p:sp>
        <p:nvSpPr>
          <p:cNvPr id="6" name="TextBox 5"/>
          <p:cNvSpPr txBox="1"/>
          <p:nvPr/>
        </p:nvSpPr>
        <p:spPr>
          <a:xfrm>
            <a:off x="6324600" y="4419600"/>
            <a:ext cx="2514600" cy="369332"/>
          </a:xfrm>
          <a:prstGeom prst="rect">
            <a:avLst/>
          </a:prstGeom>
          <a:noFill/>
        </p:spPr>
        <p:txBody>
          <a:bodyPr wrap="square" rtlCol="0">
            <a:spAutoFit/>
          </a:bodyPr>
          <a:lstStyle/>
          <a:p>
            <a:r>
              <a:rPr lang="en-US" dirty="0" smtClean="0"/>
              <a:t>U.S. Secretary of Defense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Autofit/>
          </a:bodyPr>
          <a:lstStyle/>
          <a:p>
            <a:r>
              <a:rPr lang="en-US" sz="3200" dirty="0" smtClean="0"/>
              <a:t>An Alternative “Political Economy” Explanation</a:t>
            </a:r>
            <a:endParaRPr lang="en-US" sz="3200"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12</a:t>
            </a:fld>
            <a:endParaRPr lang="en-US"/>
          </a:p>
        </p:txBody>
      </p:sp>
      <p:sp>
        <p:nvSpPr>
          <p:cNvPr id="8" name="Content Placeholder 7"/>
          <p:cNvSpPr>
            <a:spLocks noGrp="1"/>
          </p:cNvSpPr>
          <p:nvPr>
            <p:ph sz="quarter" idx="1"/>
          </p:nvPr>
        </p:nvSpPr>
        <p:spPr>
          <a:xfrm>
            <a:off x="533400" y="1219200"/>
            <a:ext cx="8153400" cy="5029200"/>
          </a:xfrm>
        </p:spPr>
        <p:txBody>
          <a:bodyPr>
            <a:normAutofit/>
          </a:bodyPr>
          <a:lstStyle/>
          <a:p>
            <a:pPr marL="514350" indent="-514350">
              <a:buNone/>
            </a:pPr>
            <a:r>
              <a:rPr lang="en-US" b="1" dirty="0" smtClean="0"/>
              <a:t>Sub-Saharan Africa economies since 2000: </a:t>
            </a:r>
          </a:p>
          <a:p>
            <a:pPr marL="514350" indent="-514350"/>
            <a:r>
              <a:rPr lang="en-US" dirty="0" smtClean="0"/>
              <a:t>Growth overall was about 2%, compared to -0.7 in 1990s</a:t>
            </a:r>
          </a:p>
          <a:p>
            <a:pPr marL="514350" indent="-514350"/>
            <a:r>
              <a:rPr lang="en-US" dirty="0" smtClean="0"/>
              <a:t>22 countries </a:t>
            </a:r>
            <a:r>
              <a:rPr lang="en-US" u="sng" dirty="0" smtClean="0"/>
              <a:t>without oil</a:t>
            </a:r>
            <a:r>
              <a:rPr lang="en-US" dirty="0" smtClean="0"/>
              <a:t> have sustained a growth rate of at least 4%</a:t>
            </a:r>
          </a:p>
          <a:p>
            <a:pPr marL="514350" indent="-514350"/>
            <a:r>
              <a:rPr lang="en-US" dirty="0" smtClean="0"/>
              <a:t>Literature suggests that some </a:t>
            </a:r>
            <a:r>
              <a:rPr lang="en-US" dirty="0" smtClean="0"/>
              <a:t>countries support US </a:t>
            </a:r>
            <a:r>
              <a:rPr lang="en-US" dirty="0" smtClean="0"/>
              <a:t>policy because </a:t>
            </a:r>
            <a:r>
              <a:rPr lang="en-US" dirty="0" smtClean="0"/>
              <a:t>they want </a:t>
            </a:r>
            <a:r>
              <a:rPr lang="en-US" dirty="0" smtClean="0"/>
              <a:t>aid</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p:spPr>
        <p:txBody>
          <a:bodyPr>
            <a:normAutofit/>
          </a:bodyPr>
          <a:lstStyle/>
          <a:p>
            <a:r>
              <a:rPr lang="en-US" sz="2400" b="1" dirty="0" smtClean="0"/>
              <a:t>Have these economic trends influenced reactions to policy? </a:t>
            </a:r>
            <a:endParaRPr lang="en-US" sz="2400" dirty="0"/>
          </a:p>
        </p:txBody>
      </p:sp>
      <p:sp>
        <p:nvSpPr>
          <p:cNvPr id="3" name="Slide Number Placeholder 2"/>
          <p:cNvSpPr>
            <a:spLocks noGrp="1"/>
          </p:cNvSpPr>
          <p:nvPr>
            <p:ph type="sldNum" sz="quarter" idx="12"/>
          </p:nvPr>
        </p:nvSpPr>
        <p:spPr/>
        <p:txBody>
          <a:bodyPr/>
          <a:lstStyle/>
          <a:p>
            <a:fld id="{D37CFAE6-6D9F-4BC1-BFDD-BE42422A8804}" type="slidenum">
              <a:rPr lang="en-US" smtClean="0"/>
              <a:pPr/>
              <a:t>13</a:t>
            </a:fld>
            <a:endParaRPr lang="en-US"/>
          </a:p>
        </p:txBody>
      </p:sp>
      <p:sp>
        <p:nvSpPr>
          <p:cNvPr id="4" name="Content Placeholder 3"/>
          <p:cNvSpPr>
            <a:spLocks noGrp="1"/>
          </p:cNvSpPr>
          <p:nvPr>
            <p:ph sz="quarter" idx="1"/>
          </p:nvPr>
        </p:nvSpPr>
        <p:spPr>
          <a:xfrm>
            <a:off x="609600" y="1219200"/>
            <a:ext cx="8077200" cy="4876800"/>
          </a:xfrm>
        </p:spPr>
        <p:txBody>
          <a:bodyPr>
            <a:normAutofit fontScale="92500" lnSpcReduction="10000"/>
          </a:bodyPr>
          <a:lstStyle/>
          <a:p>
            <a:pPr marL="514350" indent="-514350">
              <a:buNone/>
            </a:pPr>
            <a:r>
              <a:rPr lang="en-US" b="1" dirty="0" err="1" smtClean="0"/>
              <a:t>LeVan’s</a:t>
            </a:r>
            <a:r>
              <a:rPr lang="en-US" b="1" dirty="0" smtClean="0"/>
              <a:t> </a:t>
            </a:r>
            <a:r>
              <a:rPr lang="en-US" b="1" dirty="0" smtClean="0"/>
              <a:t>Research </a:t>
            </a:r>
            <a:r>
              <a:rPr lang="en-US" b="1" dirty="0" smtClean="0"/>
              <a:t>Design:</a:t>
            </a:r>
          </a:p>
          <a:p>
            <a:pPr marL="514350" indent="-514350">
              <a:buNone/>
            </a:pPr>
            <a:endParaRPr lang="en-US" b="1" dirty="0" smtClean="0"/>
          </a:p>
          <a:p>
            <a:pPr marL="514350" indent="-514350">
              <a:buFont typeface="+mj-lt"/>
              <a:buAutoNum type="arabicPeriod"/>
            </a:pPr>
            <a:r>
              <a:rPr lang="en-US" dirty="0" smtClean="0"/>
              <a:t>Organizes African countries into three groups.  </a:t>
            </a:r>
            <a:endParaRPr lang="en-US" dirty="0" smtClean="0"/>
          </a:p>
          <a:p>
            <a:pPr marL="514350" indent="-514350">
              <a:buNone/>
            </a:pPr>
            <a:r>
              <a:rPr lang="en-US" dirty="0" smtClean="0">
                <a:solidFill>
                  <a:srgbClr val="C00000"/>
                </a:solidFill>
              </a:rPr>
              <a:t>	</a:t>
            </a:r>
            <a:r>
              <a:rPr lang="en-US" dirty="0" smtClean="0">
                <a:solidFill>
                  <a:srgbClr val="C00000"/>
                </a:solidFill>
              </a:rPr>
              <a:t>Low </a:t>
            </a:r>
            <a:r>
              <a:rPr lang="en-US" dirty="0" smtClean="0">
                <a:solidFill>
                  <a:srgbClr val="C00000"/>
                </a:solidFill>
              </a:rPr>
              <a:t>dependence</a:t>
            </a:r>
            <a:r>
              <a:rPr lang="en-US" dirty="0" smtClean="0"/>
              <a:t> countries have growth rate &gt; 3% since 2004 </a:t>
            </a:r>
            <a:r>
              <a:rPr lang="en-US" b="1" dirty="0" smtClean="0"/>
              <a:t>and</a:t>
            </a:r>
            <a:r>
              <a:rPr lang="en-US" dirty="0" smtClean="0"/>
              <a:t> receive less than 10% of GNI in aid.  </a:t>
            </a:r>
            <a:endParaRPr lang="en-US" dirty="0" smtClean="0"/>
          </a:p>
          <a:p>
            <a:pPr marL="514350" indent="-514350">
              <a:buNone/>
            </a:pPr>
            <a:r>
              <a:rPr lang="en-US" dirty="0" smtClean="0">
                <a:solidFill>
                  <a:srgbClr val="C00000"/>
                </a:solidFill>
              </a:rPr>
              <a:t>	</a:t>
            </a:r>
            <a:r>
              <a:rPr lang="en-US" dirty="0" smtClean="0">
                <a:solidFill>
                  <a:srgbClr val="C00000"/>
                </a:solidFill>
              </a:rPr>
              <a:t>High </a:t>
            </a:r>
            <a:r>
              <a:rPr lang="en-US" dirty="0" smtClean="0">
                <a:solidFill>
                  <a:srgbClr val="C00000"/>
                </a:solidFill>
              </a:rPr>
              <a:t>dependence</a:t>
            </a:r>
            <a:r>
              <a:rPr lang="en-US" dirty="0" smtClean="0"/>
              <a:t> countries &gt; 15% of GNI in aid </a:t>
            </a:r>
            <a:r>
              <a:rPr lang="en-US" b="1" dirty="0" smtClean="0"/>
              <a:t>and </a:t>
            </a:r>
            <a:r>
              <a:rPr lang="en-US" dirty="0" smtClean="0"/>
              <a:t>get </a:t>
            </a:r>
            <a:r>
              <a:rPr lang="en-US" dirty="0" smtClean="0"/>
              <a:t>Millennium Challenge Account aid </a:t>
            </a:r>
            <a:r>
              <a:rPr lang="en-US" dirty="0" smtClean="0"/>
              <a:t>from US.  </a:t>
            </a:r>
            <a:endParaRPr lang="en-US" dirty="0" smtClean="0"/>
          </a:p>
          <a:p>
            <a:pPr marL="514350" indent="-514350">
              <a:buNone/>
            </a:pPr>
            <a:r>
              <a:rPr lang="en-US" dirty="0" smtClean="0">
                <a:solidFill>
                  <a:srgbClr val="C00000"/>
                </a:solidFill>
              </a:rPr>
              <a:t>	</a:t>
            </a:r>
            <a:r>
              <a:rPr lang="en-US" dirty="0" smtClean="0">
                <a:solidFill>
                  <a:srgbClr val="C00000"/>
                </a:solidFill>
              </a:rPr>
              <a:t>Swing </a:t>
            </a:r>
            <a:r>
              <a:rPr lang="en-US" dirty="0" smtClean="0">
                <a:solidFill>
                  <a:srgbClr val="C00000"/>
                </a:solidFill>
              </a:rPr>
              <a:t>states </a:t>
            </a:r>
            <a:r>
              <a:rPr lang="en-US" dirty="0" smtClean="0"/>
              <a:t>are in between.</a:t>
            </a:r>
          </a:p>
          <a:p>
            <a:pPr marL="514350" indent="-514350">
              <a:buFont typeface="+mj-lt"/>
              <a:buAutoNum type="arabicPeriod" startAt="2"/>
            </a:pPr>
            <a:r>
              <a:rPr lang="en-US" dirty="0" smtClean="0"/>
              <a:t>Content </a:t>
            </a:r>
            <a:r>
              <a:rPr lang="en-US" dirty="0" smtClean="0"/>
              <a:t>analysis of 500 references to AFRICOM from African sources over 18 months, coding each response on a 4 point scale of support or </a:t>
            </a:r>
            <a:r>
              <a:rPr lang="en-US" dirty="0" smtClean="0"/>
              <a:t>opposition</a:t>
            </a:r>
          </a:p>
          <a:p>
            <a:pPr marL="514350" indent="-514350">
              <a:buFont typeface="+mj-lt"/>
              <a:buAutoNum type="arabicPeriod" startAt="2"/>
            </a:pPr>
            <a:r>
              <a:rPr lang="en-US" dirty="0" smtClean="0"/>
              <a:t>Compare aid dependence to average level of support</a:t>
            </a:r>
          </a:p>
          <a:p>
            <a:pPr marL="514350" indent="-514350">
              <a:buFont typeface="+mj-lt"/>
              <a:buAutoNum type="arabicPeriod" startAt="2"/>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b="1" dirty="0" smtClean="0"/>
              <a:t>Country Classifications</a:t>
            </a:r>
            <a:endParaRPr lang="en-US" sz="3600" b="1"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14</a:t>
            </a:fld>
            <a:endParaRPr lang="en-US"/>
          </a:p>
        </p:txBody>
      </p:sp>
      <p:graphicFrame>
        <p:nvGraphicFramePr>
          <p:cNvPr id="10" name="Content Placeholder 9"/>
          <p:cNvGraphicFramePr>
            <a:graphicFrameLocks noGrp="1"/>
          </p:cNvGraphicFramePr>
          <p:nvPr>
            <p:ph sz="quarter" idx="1"/>
          </p:nvPr>
        </p:nvGraphicFramePr>
        <p:xfrm>
          <a:off x="914400" y="1447800"/>
          <a:ext cx="7239000" cy="3977640"/>
        </p:xfrm>
        <a:graphic>
          <a:graphicData uri="http://schemas.openxmlformats.org/drawingml/2006/table">
            <a:tbl>
              <a:tblPr firstRow="1" bandRow="1">
                <a:tableStyleId>{5C22544A-7EE6-4342-B048-85BDC9FD1C3A}</a:tableStyleId>
              </a:tblPr>
              <a:tblGrid>
                <a:gridCol w="2971800"/>
                <a:gridCol w="2514600"/>
                <a:gridCol w="1752600"/>
              </a:tblGrid>
              <a:tr h="370840">
                <a:tc>
                  <a:txBody>
                    <a:bodyPr/>
                    <a:lstStyle/>
                    <a:p>
                      <a:r>
                        <a:rPr lang="en-US" dirty="0" smtClean="0"/>
                        <a:t>Low Dependence</a:t>
                      </a:r>
                    </a:p>
                    <a:p>
                      <a:r>
                        <a:rPr lang="en-US" dirty="0" smtClean="0"/>
                        <a:t>&gt;3% GDP and &lt;10% GNI aid</a:t>
                      </a:r>
                      <a:endParaRPr lang="en-US" dirty="0"/>
                    </a:p>
                  </a:txBody>
                  <a:tcPr/>
                </a:tc>
                <a:tc>
                  <a:txBody>
                    <a:bodyPr/>
                    <a:lstStyle/>
                    <a:p>
                      <a:r>
                        <a:rPr lang="en-US" dirty="0" smtClean="0"/>
                        <a:t>High Dependence</a:t>
                      </a:r>
                    </a:p>
                    <a:p>
                      <a:r>
                        <a:rPr lang="en-US" dirty="0" smtClean="0"/>
                        <a:t>&gt;15% aid</a:t>
                      </a:r>
                      <a:r>
                        <a:rPr lang="en-US" baseline="0" dirty="0" smtClean="0"/>
                        <a:t>, and MCC aid</a:t>
                      </a:r>
                      <a:endParaRPr lang="en-US" dirty="0"/>
                    </a:p>
                  </a:txBody>
                  <a:tcPr/>
                </a:tc>
                <a:tc>
                  <a:txBody>
                    <a:bodyPr/>
                    <a:lstStyle/>
                    <a:p>
                      <a:r>
                        <a:rPr lang="en-US" dirty="0" smtClean="0"/>
                        <a:t>“Swing” states</a:t>
                      </a:r>
                    </a:p>
                    <a:p>
                      <a:r>
                        <a:rPr lang="en-US" dirty="0" smtClean="0"/>
                        <a:t>(in between)</a:t>
                      </a:r>
                      <a:endParaRPr lang="en-US" dirty="0"/>
                    </a:p>
                  </a:txBody>
                  <a:tcPr/>
                </a:tc>
              </a:tr>
              <a:tr h="370840">
                <a:tc>
                  <a:txBody>
                    <a:bodyPr/>
                    <a:lstStyle/>
                    <a:p>
                      <a:r>
                        <a:rPr lang="en-US" dirty="0" smtClean="0"/>
                        <a:t>Algeria</a:t>
                      </a:r>
                      <a:endParaRPr lang="en-US" dirty="0"/>
                    </a:p>
                  </a:txBody>
                  <a:tcPr/>
                </a:tc>
                <a:tc>
                  <a:txBody>
                    <a:bodyPr/>
                    <a:lstStyle/>
                    <a:p>
                      <a:r>
                        <a:rPr lang="en-US" dirty="0" smtClean="0"/>
                        <a:t>Liberia</a:t>
                      </a:r>
                      <a:endParaRPr lang="en-US" dirty="0"/>
                    </a:p>
                  </a:txBody>
                  <a:tcPr/>
                </a:tc>
                <a:tc>
                  <a:txBody>
                    <a:bodyPr/>
                    <a:lstStyle/>
                    <a:p>
                      <a:r>
                        <a:rPr lang="en-US" dirty="0" smtClean="0"/>
                        <a:t>Djibouti</a:t>
                      </a:r>
                      <a:endParaRPr lang="en-US" dirty="0"/>
                    </a:p>
                  </a:txBody>
                  <a:tcPr/>
                </a:tc>
              </a:tr>
              <a:tr h="370840">
                <a:tc>
                  <a:txBody>
                    <a:bodyPr/>
                    <a:lstStyle/>
                    <a:p>
                      <a:r>
                        <a:rPr lang="en-US" dirty="0" smtClean="0"/>
                        <a:t>Botswana</a:t>
                      </a:r>
                      <a:endParaRPr lang="en-US" dirty="0"/>
                    </a:p>
                  </a:txBody>
                  <a:tcPr/>
                </a:tc>
                <a:tc>
                  <a:txBody>
                    <a:bodyPr/>
                    <a:lstStyle/>
                    <a:p>
                      <a:r>
                        <a:rPr lang="en-US" dirty="0" smtClean="0"/>
                        <a:t>Madagascar</a:t>
                      </a:r>
                      <a:endParaRPr lang="en-US" dirty="0"/>
                    </a:p>
                  </a:txBody>
                  <a:tcPr/>
                </a:tc>
                <a:tc>
                  <a:txBody>
                    <a:bodyPr/>
                    <a:lstStyle/>
                    <a:p>
                      <a:r>
                        <a:rPr lang="en-US" dirty="0" smtClean="0"/>
                        <a:t>Congo-Brazzaville</a:t>
                      </a:r>
                      <a:endParaRPr lang="en-US" dirty="0"/>
                    </a:p>
                  </a:txBody>
                  <a:tcPr/>
                </a:tc>
              </a:tr>
              <a:tr h="370840">
                <a:tc>
                  <a:txBody>
                    <a:bodyPr/>
                    <a:lstStyle/>
                    <a:p>
                      <a:r>
                        <a:rPr lang="en-US" dirty="0" smtClean="0"/>
                        <a:t>Cameroon</a:t>
                      </a:r>
                      <a:endParaRPr lang="en-US" dirty="0"/>
                    </a:p>
                  </a:txBody>
                  <a:tcPr/>
                </a:tc>
                <a:tc>
                  <a:txBody>
                    <a:bodyPr/>
                    <a:lstStyle/>
                    <a:p>
                      <a:r>
                        <a:rPr lang="en-US" dirty="0" smtClean="0"/>
                        <a:t>Uganda</a:t>
                      </a:r>
                      <a:endParaRPr lang="en-US" dirty="0"/>
                    </a:p>
                  </a:txBody>
                  <a:tcPr/>
                </a:tc>
                <a:tc>
                  <a:txBody>
                    <a:bodyPr/>
                    <a:lstStyle/>
                    <a:p>
                      <a:r>
                        <a:rPr lang="en-US" dirty="0" smtClean="0"/>
                        <a:t>Ivory</a:t>
                      </a:r>
                      <a:r>
                        <a:rPr lang="en-US" baseline="0" dirty="0" smtClean="0"/>
                        <a:t> Coast</a:t>
                      </a:r>
                      <a:endParaRPr lang="en-US" dirty="0"/>
                    </a:p>
                  </a:txBody>
                  <a:tcPr/>
                </a:tc>
              </a:tr>
              <a:tr h="370840">
                <a:tc>
                  <a:txBody>
                    <a:bodyPr/>
                    <a:lstStyle/>
                    <a:p>
                      <a:r>
                        <a:rPr lang="en-US" dirty="0" smtClean="0"/>
                        <a:t>Kenya</a:t>
                      </a:r>
                      <a:endParaRPr lang="en-US" dirty="0"/>
                    </a:p>
                  </a:txBody>
                  <a:tcPr/>
                </a:tc>
                <a:tc>
                  <a:txBody>
                    <a:bodyPr/>
                    <a:lstStyle/>
                    <a:p>
                      <a:r>
                        <a:rPr lang="en-US" dirty="0" smtClean="0"/>
                        <a:t>Zambia</a:t>
                      </a:r>
                      <a:endParaRPr lang="en-US" dirty="0"/>
                    </a:p>
                  </a:txBody>
                  <a:tcPr/>
                </a:tc>
                <a:tc>
                  <a:txBody>
                    <a:bodyPr/>
                    <a:lstStyle/>
                    <a:p>
                      <a:r>
                        <a:rPr lang="en-US" dirty="0" smtClean="0"/>
                        <a:t>Tanzania</a:t>
                      </a:r>
                      <a:endParaRPr lang="en-US" dirty="0"/>
                    </a:p>
                  </a:txBody>
                  <a:tcPr/>
                </a:tc>
              </a:tr>
              <a:tr h="370840">
                <a:tc>
                  <a:txBody>
                    <a:bodyPr/>
                    <a:lstStyle/>
                    <a:p>
                      <a:r>
                        <a:rPr lang="en-US" dirty="0" smtClean="0"/>
                        <a:t>Libya</a:t>
                      </a:r>
                      <a:endParaRPr lang="en-US" dirty="0"/>
                    </a:p>
                  </a:txBody>
                  <a:tcPr/>
                </a:tc>
                <a:tc>
                  <a:txBody>
                    <a:bodyPr/>
                    <a:lstStyle/>
                    <a:p>
                      <a:endParaRPr lang="en-US"/>
                    </a:p>
                  </a:txBody>
                  <a:tcPr/>
                </a:tc>
                <a:tc>
                  <a:txBody>
                    <a:bodyPr/>
                    <a:lstStyle/>
                    <a:p>
                      <a:r>
                        <a:rPr lang="en-US" dirty="0" smtClean="0"/>
                        <a:t>Zimbabwe</a:t>
                      </a:r>
                      <a:endParaRPr lang="en-US" dirty="0"/>
                    </a:p>
                  </a:txBody>
                  <a:tcPr/>
                </a:tc>
              </a:tr>
              <a:tr h="370840">
                <a:tc>
                  <a:txBody>
                    <a:bodyPr/>
                    <a:lstStyle/>
                    <a:p>
                      <a:r>
                        <a:rPr lang="en-US" dirty="0" smtClean="0"/>
                        <a:t>Namibia</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Nigeria</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South Africa</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Sudan</a:t>
                      </a: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dirty="0" smtClean="0"/>
              <a:t>Distribution of coded responses</a:t>
            </a:r>
            <a:endParaRPr lang="en-US"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15</a:t>
            </a:fld>
            <a:endParaRPr lang="en-US"/>
          </a:p>
        </p:txBody>
      </p:sp>
      <p:graphicFrame>
        <p:nvGraphicFramePr>
          <p:cNvPr id="6" name="Content Placeholder 5"/>
          <p:cNvGraphicFramePr>
            <a:graphicFrameLocks noGrp="1"/>
          </p:cNvGraphicFramePr>
          <p:nvPr>
            <p:ph sz="quarter" idx="1"/>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3050"/>
            <a:ext cx="8686800" cy="717550"/>
          </a:xfrm>
        </p:spPr>
        <p:txBody>
          <a:bodyPr>
            <a:noAutofit/>
          </a:bodyPr>
          <a:lstStyle/>
          <a:p>
            <a:pPr algn="ctr"/>
            <a:r>
              <a:rPr lang="en-US" sz="3200" dirty="0" smtClean="0"/>
              <a:t>Examples of coded text from the content analysis</a:t>
            </a:r>
            <a:endParaRPr lang="en-US" sz="3200" dirty="0"/>
          </a:p>
        </p:txBody>
      </p:sp>
      <p:sp>
        <p:nvSpPr>
          <p:cNvPr id="7" name="Text Placeholder 6"/>
          <p:cNvSpPr>
            <a:spLocks noGrp="1"/>
          </p:cNvSpPr>
          <p:nvPr>
            <p:ph type="body" idx="1"/>
          </p:nvPr>
        </p:nvSpPr>
        <p:spPr>
          <a:xfrm>
            <a:off x="1600200" y="1066800"/>
            <a:ext cx="2057400" cy="609600"/>
          </a:xfrm>
        </p:spPr>
        <p:txBody>
          <a:bodyPr/>
          <a:lstStyle/>
          <a:p>
            <a:r>
              <a:rPr lang="en-US" dirty="0" smtClean="0"/>
              <a:t>Support = 1	</a:t>
            </a:r>
            <a:endParaRPr lang="en-US" dirty="0"/>
          </a:p>
        </p:txBody>
      </p:sp>
      <p:sp>
        <p:nvSpPr>
          <p:cNvPr id="9" name="Text Placeholder 8"/>
          <p:cNvSpPr>
            <a:spLocks noGrp="1"/>
          </p:cNvSpPr>
          <p:nvPr>
            <p:ph type="body" sz="half" idx="3"/>
          </p:nvPr>
        </p:nvSpPr>
        <p:spPr>
          <a:xfrm>
            <a:off x="5105400" y="1143000"/>
            <a:ext cx="2895600" cy="533400"/>
          </a:xfrm>
        </p:spPr>
        <p:txBody>
          <a:bodyPr/>
          <a:lstStyle/>
          <a:p>
            <a:r>
              <a:rPr lang="en-US" dirty="0" smtClean="0"/>
              <a:t>Leaning Support =2</a:t>
            </a:r>
            <a:endParaRPr lang="en-US"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16</a:t>
            </a:fld>
            <a:endParaRPr lang="en-US"/>
          </a:p>
        </p:txBody>
      </p:sp>
      <p:sp>
        <p:nvSpPr>
          <p:cNvPr id="8" name="Content Placeholder 7"/>
          <p:cNvSpPr>
            <a:spLocks noGrp="1"/>
          </p:cNvSpPr>
          <p:nvPr>
            <p:ph sz="half" idx="2"/>
          </p:nvPr>
        </p:nvSpPr>
        <p:spPr>
          <a:xfrm>
            <a:off x="762000" y="1752600"/>
            <a:ext cx="3962400" cy="3124200"/>
          </a:xfrm>
        </p:spPr>
        <p:txBody>
          <a:bodyPr>
            <a:normAutofit fontScale="92500" lnSpcReduction="10000"/>
          </a:bodyPr>
          <a:lstStyle/>
          <a:p>
            <a:pPr marL="274320" lvl="1" indent="-274320">
              <a:spcBef>
                <a:spcPts val="580"/>
              </a:spcBef>
              <a:buClr>
                <a:schemeClr val="accent1"/>
              </a:buClr>
              <a:buNone/>
            </a:pPr>
            <a:r>
              <a:rPr lang="en-US" sz="1700" dirty="0" smtClean="0"/>
              <a:t>“She reiterated government's position on AFRICOM and underscored the crucial role the command could play in institutional building and capacity development. The President said such cooperation will not only contribute to the nation's response, but also improve the interaction and the kinds of programs that will give Africa the effective response to any situation in addition to the building of capacities.”  </a:t>
            </a:r>
          </a:p>
          <a:p>
            <a:pPr marL="274320" lvl="1" indent="-274320">
              <a:spcBef>
                <a:spcPts val="580"/>
              </a:spcBef>
              <a:buClr>
                <a:schemeClr val="accent1"/>
              </a:buClr>
              <a:buNone/>
            </a:pPr>
            <a:endParaRPr lang="en-US" sz="1400" dirty="0" smtClean="0"/>
          </a:p>
          <a:p>
            <a:pPr marL="274320" lvl="1" indent="-274320" algn="r">
              <a:spcBef>
                <a:spcPts val="580"/>
              </a:spcBef>
              <a:buClr>
                <a:schemeClr val="accent1"/>
              </a:buClr>
              <a:buNone/>
            </a:pPr>
            <a:r>
              <a:rPr lang="en-US" sz="1400" dirty="0" smtClean="0"/>
              <a:t>Liberian news article referencing </a:t>
            </a:r>
          </a:p>
          <a:p>
            <a:pPr marL="274320" lvl="1" indent="-274320" algn="r">
              <a:spcBef>
                <a:spcPts val="580"/>
              </a:spcBef>
              <a:buClr>
                <a:schemeClr val="accent1"/>
              </a:buClr>
              <a:buNone/>
            </a:pPr>
            <a:r>
              <a:rPr lang="en-US" sz="1400" dirty="0" smtClean="0"/>
              <a:t>President Ellen Johnson </a:t>
            </a:r>
            <a:r>
              <a:rPr lang="en-US" sz="1400" dirty="0" err="1" smtClean="0"/>
              <a:t>Sirleaf</a:t>
            </a:r>
            <a:endParaRPr lang="en-US" sz="1400" dirty="0" smtClean="0"/>
          </a:p>
          <a:p>
            <a:pPr>
              <a:buNone/>
            </a:pPr>
            <a:endParaRPr lang="en-US" dirty="0"/>
          </a:p>
        </p:txBody>
      </p:sp>
      <p:sp>
        <p:nvSpPr>
          <p:cNvPr id="10" name="Content Placeholder 9"/>
          <p:cNvSpPr>
            <a:spLocks noGrp="1"/>
          </p:cNvSpPr>
          <p:nvPr>
            <p:ph sz="half" idx="4"/>
          </p:nvPr>
        </p:nvSpPr>
        <p:spPr>
          <a:xfrm>
            <a:off x="5105400" y="1752600"/>
            <a:ext cx="3733800" cy="3276600"/>
          </a:xfrm>
        </p:spPr>
        <p:txBody>
          <a:bodyPr/>
          <a:lstStyle/>
          <a:p>
            <a:pPr marL="274320" lvl="1" indent="-274320">
              <a:spcBef>
                <a:spcPts val="580"/>
              </a:spcBef>
              <a:buClr>
                <a:schemeClr val="accent1"/>
              </a:buClr>
              <a:buNone/>
            </a:pPr>
            <a:r>
              <a:rPr lang="en-US" sz="1600" dirty="0" smtClean="0"/>
              <a:t>"The establishment of AFRICOM is a foregone conclusion, the only thing we can do is to ensure that the command did not do anything inimical to Nigeria's interest…We want AFRICOM to work in our interest, but not against our interest. We cannot say that the U.S. should not have an Africa Command, but we can tell them what to do and what not to do in our place.”  </a:t>
            </a:r>
          </a:p>
          <a:p>
            <a:pPr marL="274320" lvl="1" indent="-274320">
              <a:spcBef>
                <a:spcPts val="580"/>
              </a:spcBef>
              <a:buClr>
                <a:schemeClr val="accent1"/>
              </a:buClr>
              <a:buNone/>
            </a:pPr>
            <a:endParaRPr lang="en-US" sz="1400" dirty="0" smtClean="0"/>
          </a:p>
          <a:p>
            <a:pPr marL="274320" lvl="1" indent="-274320">
              <a:spcBef>
                <a:spcPts val="580"/>
              </a:spcBef>
              <a:buClr>
                <a:schemeClr val="accent1"/>
              </a:buClr>
              <a:buNone/>
            </a:pPr>
            <a:r>
              <a:rPr lang="en-US" sz="1400" dirty="0" smtClean="0"/>
              <a:t>Nigerian Chief of Defense Staff General </a:t>
            </a:r>
            <a:r>
              <a:rPr lang="en-US" sz="1400" dirty="0" err="1" smtClean="0"/>
              <a:t>Azazi</a:t>
            </a:r>
            <a:endParaRPr lang="en-US" sz="1400" dirty="0" smtClean="0"/>
          </a:p>
          <a:p>
            <a:endParaRPr lang="en-US" dirty="0"/>
          </a:p>
        </p:txBody>
      </p:sp>
      <p:pic>
        <p:nvPicPr>
          <p:cNvPr id="57346" name="Picture 2"/>
          <p:cNvPicPr>
            <a:picLocks noChangeAspect="1" noChangeArrowheads="1"/>
          </p:cNvPicPr>
          <p:nvPr/>
        </p:nvPicPr>
        <p:blipFill>
          <a:blip r:embed="rId2" cstate="email"/>
          <a:srcRect/>
          <a:stretch>
            <a:fillRect/>
          </a:stretch>
        </p:blipFill>
        <p:spPr bwMode="auto">
          <a:xfrm>
            <a:off x="762000" y="4419600"/>
            <a:ext cx="1707750" cy="2168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869950"/>
          </a:xfrm>
        </p:spPr>
        <p:txBody>
          <a:bodyPr/>
          <a:lstStyle/>
          <a:p>
            <a:pPr algn="ctr"/>
            <a:r>
              <a:rPr lang="en-US" dirty="0" smtClean="0"/>
              <a:t>More examples of coded text</a:t>
            </a:r>
            <a:endParaRPr lang="en-US" dirty="0"/>
          </a:p>
        </p:txBody>
      </p:sp>
      <p:sp>
        <p:nvSpPr>
          <p:cNvPr id="3" name="Text Placeholder 2"/>
          <p:cNvSpPr>
            <a:spLocks noGrp="1"/>
          </p:cNvSpPr>
          <p:nvPr>
            <p:ph type="body" idx="1"/>
          </p:nvPr>
        </p:nvSpPr>
        <p:spPr/>
        <p:txBody>
          <a:bodyPr/>
          <a:lstStyle/>
          <a:p>
            <a:r>
              <a:rPr lang="en-US" dirty="0" smtClean="0"/>
              <a:t>Leaning Opposition =3</a:t>
            </a:r>
            <a:endParaRPr lang="en-US" dirty="0"/>
          </a:p>
        </p:txBody>
      </p:sp>
      <p:sp>
        <p:nvSpPr>
          <p:cNvPr id="4" name="Text Placeholder 3"/>
          <p:cNvSpPr>
            <a:spLocks noGrp="1"/>
          </p:cNvSpPr>
          <p:nvPr>
            <p:ph type="body" sz="half" idx="3"/>
          </p:nvPr>
        </p:nvSpPr>
        <p:spPr/>
        <p:txBody>
          <a:bodyPr/>
          <a:lstStyle/>
          <a:p>
            <a:r>
              <a:rPr lang="en-US" dirty="0" smtClean="0"/>
              <a:t>Opposition = 4</a:t>
            </a:r>
            <a:endParaRPr lang="en-US" dirty="0"/>
          </a:p>
        </p:txBody>
      </p:sp>
      <p:sp>
        <p:nvSpPr>
          <p:cNvPr id="6" name="Slide Number Placeholder 5"/>
          <p:cNvSpPr>
            <a:spLocks noGrp="1"/>
          </p:cNvSpPr>
          <p:nvPr>
            <p:ph type="sldNum" sz="quarter" idx="12"/>
          </p:nvPr>
        </p:nvSpPr>
        <p:spPr/>
        <p:txBody>
          <a:bodyPr/>
          <a:lstStyle/>
          <a:p>
            <a:fld id="{D37CFAE6-6D9F-4BC1-BFDD-BE42422A8804}" type="slidenum">
              <a:rPr lang="en-US" smtClean="0"/>
              <a:pPr/>
              <a:t>17</a:t>
            </a:fld>
            <a:endParaRPr lang="en-US"/>
          </a:p>
        </p:txBody>
      </p:sp>
      <p:sp>
        <p:nvSpPr>
          <p:cNvPr id="7" name="Content Placeholder 6"/>
          <p:cNvSpPr>
            <a:spLocks noGrp="1"/>
          </p:cNvSpPr>
          <p:nvPr>
            <p:ph sz="half" idx="2"/>
          </p:nvPr>
        </p:nvSpPr>
        <p:spPr>
          <a:xfrm>
            <a:off x="685800" y="2247900"/>
            <a:ext cx="3962400" cy="3543300"/>
          </a:xfrm>
        </p:spPr>
        <p:txBody>
          <a:bodyPr>
            <a:normAutofit/>
          </a:bodyPr>
          <a:lstStyle/>
          <a:p>
            <a:pPr marL="274320" lvl="1" indent="-274320">
              <a:spcBef>
                <a:spcPts val="580"/>
              </a:spcBef>
              <a:buClr>
                <a:schemeClr val="accent1"/>
              </a:buClr>
              <a:buNone/>
            </a:pPr>
            <a:r>
              <a:rPr lang="en-US" sz="1600" dirty="0" smtClean="0"/>
              <a:t>“The US has made up its mind to set up the AFRICOM. But it is not clear whether it will be permanently stationed here in Africa or to be deployed from time to time when the need arises. And it will be tactically wrong for us to give an outright no as an answer. What Nigeria and the rest of the African countries must collectively present are some conditions to safeguard our own vital interests. After all, the American military are no better than ours except in technological advancement.”  </a:t>
            </a:r>
          </a:p>
          <a:p>
            <a:pPr marL="274320" lvl="1" indent="-274320">
              <a:spcBef>
                <a:spcPts val="580"/>
              </a:spcBef>
              <a:buClr>
                <a:schemeClr val="accent1"/>
              </a:buClr>
              <a:buNone/>
            </a:pPr>
            <a:endParaRPr lang="en-US" sz="1400" dirty="0" smtClean="0"/>
          </a:p>
          <a:p>
            <a:pPr marL="274320" lvl="1" indent="-274320">
              <a:spcBef>
                <a:spcPts val="580"/>
              </a:spcBef>
              <a:buClr>
                <a:schemeClr val="accent1"/>
              </a:buClr>
              <a:buNone/>
            </a:pPr>
            <a:r>
              <a:rPr lang="en-US" sz="1400" dirty="0" smtClean="0"/>
              <a:t>			Editorial </a:t>
            </a:r>
            <a:r>
              <a:rPr lang="en-US" sz="1400" dirty="0" smtClean="0"/>
              <a:t>from Nigeria</a:t>
            </a:r>
          </a:p>
        </p:txBody>
      </p:sp>
      <p:sp>
        <p:nvSpPr>
          <p:cNvPr id="8" name="Content Placeholder 7"/>
          <p:cNvSpPr>
            <a:spLocks noGrp="1"/>
          </p:cNvSpPr>
          <p:nvPr>
            <p:ph sz="half" idx="4"/>
          </p:nvPr>
        </p:nvSpPr>
        <p:spPr/>
        <p:txBody>
          <a:bodyPr/>
          <a:lstStyle/>
          <a:p>
            <a:pPr marL="274320" lvl="1" indent="-274320">
              <a:spcBef>
                <a:spcPts val="580"/>
              </a:spcBef>
              <a:buClr>
                <a:schemeClr val="accent1"/>
              </a:buClr>
              <a:buNone/>
            </a:pPr>
            <a:r>
              <a:rPr lang="en-US" sz="1600" dirty="0" smtClean="0"/>
              <a:t>“As many analysts have indicated, acceptance by Africans to host </a:t>
            </a:r>
            <a:r>
              <a:rPr lang="en-US" sz="1600" dirty="0" err="1" smtClean="0"/>
              <a:t>Africom</a:t>
            </a:r>
            <a:r>
              <a:rPr lang="en-US" sz="1600" dirty="0" smtClean="0"/>
              <a:t> will be a grave mistake.  Africa has the advantage of having witnessed the destructive effects of hosting US military forces across the world.  History shows that occupation of territory by foreign forces is almost always done by more powerful countries principally with the objective of expanding imperialist power and control.”  </a:t>
            </a:r>
          </a:p>
          <a:p>
            <a:pPr marL="274320" lvl="1" indent="-274320">
              <a:spcBef>
                <a:spcPts val="580"/>
              </a:spcBef>
              <a:buClr>
                <a:schemeClr val="accent1"/>
              </a:buClr>
              <a:buNone/>
            </a:pPr>
            <a:endParaRPr lang="en-US" sz="1412" dirty="0" smtClean="0"/>
          </a:p>
          <a:p>
            <a:pPr marL="274320" lvl="1" indent="-274320">
              <a:spcBef>
                <a:spcPts val="580"/>
              </a:spcBef>
              <a:buClr>
                <a:schemeClr val="accent1"/>
              </a:buClr>
              <a:buNone/>
            </a:pPr>
            <a:r>
              <a:rPr lang="en-US" sz="1412" dirty="0" smtClean="0"/>
              <a:t>	            Editorial </a:t>
            </a:r>
            <a:r>
              <a:rPr lang="en-US" sz="1412" dirty="0" smtClean="0"/>
              <a:t>from </a:t>
            </a:r>
            <a:r>
              <a:rPr lang="en-US" sz="1412" i="1" dirty="0" smtClean="0"/>
              <a:t>Business Daily</a:t>
            </a:r>
            <a:r>
              <a:rPr lang="en-US" sz="1412" dirty="0" smtClean="0"/>
              <a:t>, South Africa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274638"/>
            <a:ext cx="7772400" cy="868362"/>
          </a:xfrm>
        </p:spPr>
        <p:txBody>
          <a:bodyPr>
            <a:normAutofit fontScale="90000"/>
          </a:bodyPr>
          <a:lstStyle/>
          <a:p>
            <a:pPr algn="ctr"/>
            <a:r>
              <a:rPr lang="en-US" dirty="0" smtClean="0"/>
              <a:t>Average Level of Opposition</a:t>
            </a:r>
            <a:br>
              <a:rPr lang="en-US" dirty="0" smtClean="0"/>
            </a:br>
            <a:r>
              <a:rPr lang="en-US" sz="2200" dirty="0" smtClean="0"/>
              <a:t>(higher number = more opposition)</a:t>
            </a:r>
            <a:endParaRPr lang="en-US" sz="2200" dirty="0"/>
          </a:p>
        </p:txBody>
      </p:sp>
      <p:sp>
        <p:nvSpPr>
          <p:cNvPr id="6" name="Slide Number Placeholder 5"/>
          <p:cNvSpPr>
            <a:spLocks noGrp="1"/>
          </p:cNvSpPr>
          <p:nvPr>
            <p:ph type="sldNum" sz="quarter" idx="12"/>
          </p:nvPr>
        </p:nvSpPr>
        <p:spPr/>
        <p:txBody>
          <a:bodyPr/>
          <a:lstStyle/>
          <a:p>
            <a:fld id="{D37CFAE6-6D9F-4BC1-BFDD-BE42422A8804}" type="slidenum">
              <a:rPr lang="en-US" smtClean="0"/>
              <a:pPr/>
              <a:t>18</a:t>
            </a:fld>
            <a:endParaRPr lang="en-US"/>
          </a:p>
        </p:txBody>
      </p:sp>
      <p:graphicFrame>
        <p:nvGraphicFramePr>
          <p:cNvPr id="11" name="Content Placeholder 10"/>
          <p:cNvGraphicFramePr>
            <a:graphicFrameLocks noGrp="1"/>
          </p:cNvGraphicFramePr>
          <p:nvPr>
            <p:ph sz="quarter" idx="1"/>
          </p:nvPr>
        </p:nvGraphicFramePr>
        <p:xfrm>
          <a:off x="457200" y="1447800"/>
          <a:ext cx="83820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p:cNvCxnSpPr/>
          <p:nvPr/>
        </p:nvCxnSpPr>
        <p:spPr>
          <a:xfrm rot="5400000">
            <a:off x="2705100" y="3238500"/>
            <a:ext cx="3429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 and implications</a:t>
            </a:r>
            <a:endParaRPr lang="en-US"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19</a:t>
            </a:fld>
            <a:endParaRPr lang="en-US"/>
          </a:p>
        </p:txBody>
      </p:sp>
      <p:sp>
        <p:nvSpPr>
          <p:cNvPr id="5" name="Content Placeholder 4"/>
          <p:cNvSpPr>
            <a:spLocks noGrp="1"/>
          </p:cNvSpPr>
          <p:nvPr>
            <p:ph sz="quarter" idx="1"/>
          </p:nvPr>
        </p:nvSpPr>
        <p:spPr>
          <a:xfrm>
            <a:off x="914400" y="1600200"/>
            <a:ext cx="7772400" cy="4419600"/>
          </a:xfrm>
        </p:spPr>
        <p:txBody>
          <a:bodyPr>
            <a:normAutofit/>
          </a:bodyPr>
          <a:lstStyle/>
          <a:p>
            <a:pPr marL="514350" indent="-514350">
              <a:buFont typeface="+mj-lt"/>
              <a:buAutoNum type="arabicPeriod"/>
            </a:pPr>
            <a:r>
              <a:rPr lang="en-US" dirty="0" smtClean="0">
                <a:sym typeface="Wingdings" pitchFamily="2" charset="2"/>
              </a:rPr>
              <a:t>Most generally, African politics remains embedded within broader economic relationships</a:t>
            </a:r>
          </a:p>
          <a:p>
            <a:pPr marL="514350" indent="-514350">
              <a:buFont typeface="+mj-lt"/>
              <a:buAutoNum type="arabicPeriod"/>
            </a:pPr>
            <a:r>
              <a:rPr lang="en-US" dirty="0" smtClean="0"/>
              <a:t>Less dependent countries expressed stronger opposition. Linked to political economy, not </a:t>
            </a:r>
            <a:r>
              <a:rPr lang="en-US" dirty="0" smtClean="0"/>
              <a:t>how “friendly” the country is with the U.S. in the first place because:</a:t>
            </a:r>
            <a:endParaRPr lang="en-US" dirty="0" smtClean="0"/>
          </a:p>
          <a:p>
            <a:pPr marL="788670" lvl="1" indent="-514350"/>
            <a:r>
              <a:rPr lang="en-US" dirty="0" smtClean="0"/>
              <a:t>Opposition includes</a:t>
            </a:r>
            <a:r>
              <a:rPr lang="en-US" i="1" dirty="0" smtClean="0"/>
              <a:t> </a:t>
            </a:r>
            <a:r>
              <a:rPr lang="en-US" dirty="0" smtClean="0"/>
              <a:t>key </a:t>
            </a:r>
            <a:r>
              <a:rPr lang="en-US" u="sng" dirty="0" smtClean="0"/>
              <a:t>American allies</a:t>
            </a:r>
          </a:p>
          <a:p>
            <a:pPr marL="788670" lvl="1" indent="-514350"/>
            <a:r>
              <a:rPr lang="en-US" u="sng" dirty="0" smtClean="0"/>
              <a:t>All</a:t>
            </a:r>
            <a:r>
              <a:rPr lang="en-US" i="1" dirty="0" smtClean="0"/>
              <a:t> </a:t>
            </a:r>
            <a:r>
              <a:rPr lang="en-US" dirty="0" smtClean="0"/>
              <a:t>countries in the sample receive at least some U.S. aid</a:t>
            </a:r>
          </a:p>
          <a:p>
            <a:pPr marL="514350" indent="-514350">
              <a:buFont typeface="+mj-lt"/>
              <a:buAutoNum type="arabicPeriod"/>
            </a:pPr>
            <a:r>
              <a:rPr lang="en-US" dirty="0" smtClean="0"/>
              <a:t>Negative reactions in more dependent countries </a:t>
            </a:r>
            <a:r>
              <a:rPr lang="en-US" dirty="0" smtClean="0">
                <a:sym typeface="Wingdings" pitchFamily="2" charset="2"/>
              </a:rPr>
              <a:t> effectiveness of American emphasis on “soft power”</a:t>
            </a:r>
          </a:p>
          <a:p>
            <a:pPr marL="514350" indent="-514350">
              <a:buFont typeface="+mj-lt"/>
              <a:buAutoNum type="arabicPeriod"/>
            </a:pPr>
            <a:endParaRPr lang="en-US" dirty="0" smtClean="0">
              <a:sym typeface="Wingdings" pitchFamily="2" charset="2"/>
            </a:endParaRP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Table of Contents</a:t>
            </a:r>
            <a:endParaRPr lang="en-US" dirty="0"/>
          </a:p>
        </p:txBody>
      </p:sp>
      <p:sp>
        <p:nvSpPr>
          <p:cNvPr id="3" name="Content Placeholder 2"/>
          <p:cNvSpPr>
            <a:spLocks noGrp="1"/>
          </p:cNvSpPr>
          <p:nvPr>
            <p:ph sz="quarter" idx="1"/>
          </p:nvPr>
        </p:nvSpPr>
        <p:spPr>
          <a:xfrm>
            <a:off x="914400" y="1371600"/>
            <a:ext cx="7772400" cy="4648200"/>
          </a:xfrm>
        </p:spPr>
        <p:txBody>
          <a:bodyPr>
            <a:normAutofit/>
          </a:bodyPr>
          <a:lstStyle/>
          <a:p>
            <a:pPr marL="514350" indent="-514350">
              <a:buNone/>
            </a:pPr>
            <a:r>
              <a:rPr lang="en-US" dirty="0" smtClean="0"/>
              <a:t>(1) Background </a:t>
            </a:r>
            <a:r>
              <a:rPr lang="en-US" dirty="0" smtClean="0"/>
              <a:t>on the Africa Command</a:t>
            </a:r>
          </a:p>
          <a:p>
            <a:pPr marL="788670" lvl="1" indent="-514350"/>
            <a:r>
              <a:rPr lang="en-US" dirty="0" smtClean="0"/>
              <a:t>Historical overview of U.S</a:t>
            </a:r>
            <a:r>
              <a:rPr lang="en-US" dirty="0" smtClean="0"/>
              <a:t>. engagement with Africa</a:t>
            </a:r>
          </a:p>
          <a:p>
            <a:pPr marL="788670" lvl="1" indent="-514350"/>
            <a:r>
              <a:rPr lang="en-US" dirty="0" smtClean="0"/>
              <a:t>Is AFRICOM change or continuity in policy?</a:t>
            </a:r>
          </a:p>
          <a:p>
            <a:pPr marL="514350" indent="-514350">
              <a:buNone/>
            </a:pPr>
            <a:r>
              <a:rPr lang="en-US" dirty="0" smtClean="0"/>
              <a:t>(2) African </a:t>
            </a:r>
            <a:r>
              <a:rPr lang="en-US" dirty="0" smtClean="0"/>
              <a:t>reactions to the Command</a:t>
            </a:r>
          </a:p>
          <a:p>
            <a:pPr lvl="1"/>
            <a:r>
              <a:rPr lang="en-US" dirty="0" smtClean="0"/>
              <a:t>The Pentagon’s public </a:t>
            </a:r>
            <a:r>
              <a:rPr lang="en-US" dirty="0" smtClean="0"/>
              <a:t>relations </a:t>
            </a:r>
            <a:r>
              <a:rPr lang="en-US" dirty="0" smtClean="0"/>
              <a:t>blunder…?</a:t>
            </a:r>
            <a:endParaRPr lang="en-US" dirty="0" smtClean="0"/>
          </a:p>
          <a:p>
            <a:pPr lvl="1"/>
            <a:r>
              <a:rPr lang="en-US" dirty="0" smtClean="0"/>
              <a:t>Alternative explanation: political economy</a:t>
            </a:r>
          </a:p>
          <a:p>
            <a:pPr>
              <a:buNone/>
            </a:pPr>
            <a:r>
              <a:rPr lang="en-US" dirty="0" smtClean="0"/>
              <a:t>(3) Findings </a:t>
            </a:r>
            <a:r>
              <a:rPr lang="en-US" dirty="0" smtClean="0"/>
              <a:t>and implications</a:t>
            </a:r>
          </a:p>
          <a:p>
            <a:pPr lvl="1"/>
            <a:r>
              <a:rPr lang="en-US" dirty="0" smtClean="0"/>
              <a:t>Critiques of the </a:t>
            </a:r>
            <a:r>
              <a:rPr lang="en-US" dirty="0" smtClean="0"/>
              <a:t>article</a:t>
            </a:r>
          </a:p>
          <a:p>
            <a:pPr lvl="1"/>
            <a:r>
              <a:rPr lang="en-US" dirty="0" smtClean="0"/>
              <a:t>Discussion questions</a:t>
            </a:r>
            <a:endParaRPr lang="en-US" dirty="0" smtClean="0"/>
          </a:p>
          <a:p>
            <a:pPr>
              <a:buNone/>
            </a:pPr>
            <a:r>
              <a:rPr lang="en-US" dirty="0" smtClean="0"/>
              <a:t>(4) A</a:t>
            </a:r>
            <a:r>
              <a:rPr lang="en-US" dirty="0" smtClean="0"/>
              <a:t>dditional readings</a:t>
            </a:r>
            <a:endParaRPr lang="en-US"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Possible critiques</a:t>
            </a:r>
            <a:endParaRPr lang="en-US" dirty="0"/>
          </a:p>
        </p:txBody>
      </p:sp>
      <p:sp>
        <p:nvSpPr>
          <p:cNvPr id="3" name="Slide Number Placeholder 2"/>
          <p:cNvSpPr>
            <a:spLocks noGrp="1"/>
          </p:cNvSpPr>
          <p:nvPr>
            <p:ph type="sldNum" sz="quarter" idx="12"/>
          </p:nvPr>
        </p:nvSpPr>
        <p:spPr/>
        <p:txBody>
          <a:bodyPr/>
          <a:lstStyle/>
          <a:p>
            <a:fld id="{D37CFAE6-6D9F-4BC1-BFDD-BE42422A8804}" type="slidenum">
              <a:rPr lang="en-US" smtClean="0"/>
              <a:pPr/>
              <a:t>20</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sym typeface="Wingdings" pitchFamily="2" charset="2"/>
              </a:rPr>
              <a:t>African major regional powers such as Kenya, South Africa, Nigeria are concerned about growing American and external influences, this is more important than state of the economy</a:t>
            </a:r>
          </a:p>
          <a:p>
            <a:pPr lvl="1"/>
            <a:r>
              <a:rPr lang="en-US" dirty="0" smtClean="0">
                <a:sym typeface="Wingdings" pitchFamily="2" charset="2"/>
              </a:rPr>
              <a:t>These countries are also a large share of the </a:t>
            </a:r>
            <a:r>
              <a:rPr lang="en-US" dirty="0" smtClean="0">
                <a:sym typeface="Wingdings" pitchFamily="2" charset="2"/>
              </a:rPr>
              <a:t>“opposition”</a:t>
            </a:r>
            <a:endParaRPr lang="en-US" dirty="0" smtClean="0">
              <a:sym typeface="Wingdings" pitchFamily="2" charset="2"/>
            </a:endParaRPr>
          </a:p>
          <a:p>
            <a:endParaRPr lang="en-US" dirty="0" smtClean="0"/>
          </a:p>
          <a:p>
            <a:r>
              <a:rPr lang="en-US" dirty="0" smtClean="0"/>
              <a:t>Difference between swing states and supporters not that big</a:t>
            </a:r>
          </a:p>
          <a:p>
            <a:r>
              <a:rPr lang="en-US" dirty="0" smtClean="0"/>
              <a:t>Should the author have distinguished between responses by government officials and non-official reactions?</a:t>
            </a:r>
          </a:p>
          <a:p>
            <a:endParaRPr lang="en-US" dirty="0" smtClean="0"/>
          </a:p>
          <a:p>
            <a:r>
              <a:rPr lang="en-US" dirty="0" smtClean="0"/>
              <a:t>Important countries such as Ethiopia and Rwanda were eliminated from the analysis due to too few references (although they appear to </a:t>
            </a:r>
            <a:r>
              <a:rPr lang="en-US" dirty="0" smtClean="0"/>
              <a:t>support </a:t>
            </a:r>
            <a:r>
              <a:rPr lang="en-US" dirty="0" err="1" smtClean="0"/>
              <a:t>LeVan’s</a:t>
            </a:r>
            <a:r>
              <a:rPr lang="en-US" dirty="0" smtClean="0"/>
              <a:t> </a:t>
            </a:r>
            <a:r>
              <a:rPr lang="en-US" dirty="0" smtClean="0"/>
              <a:t>hypothesis anyway)</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dirty="0" smtClean="0"/>
              <a:t>Suggested discussion </a:t>
            </a:r>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http://carllevan.com</a:t>
            </a:r>
            <a:endParaRPr lang="en-US"/>
          </a:p>
        </p:txBody>
      </p:sp>
      <p:sp>
        <p:nvSpPr>
          <p:cNvPr id="4" name="Slide Number Placeholder 3"/>
          <p:cNvSpPr>
            <a:spLocks noGrp="1"/>
          </p:cNvSpPr>
          <p:nvPr>
            <p:ph type="sldNum" sz="quarter" idx="12"/>
          </p:nvPr>
        </p:nvSpPr>
        <p:spPr/>
        <p:txBody>
          <a:bodyPr/>
          <a:lstStyle/>
          <a:p>
            <a:fld id="{D37CFAE6-6D9F-4BC1-BFDD-BE42422A8804}" type="slidenum">
              <a:rPr lang="en-US" smtClean="0"/>
              <a:pPr/>
              <a:t>21</a:t>
            </a:fld>
            <a:endParaRPr lang="en-US"/>
          </a:p>
        </p:txBody>
      </p:sp>
      <p:sp>
        <p:nvSpPr>
          <p:cNvPr id="5" name="Content Placeholder 4"/>
          <p:cNvSpPr>
            <a:spLocks noGrp="1"/>
          </p:cNvSpPr>
          <p:nvPr>
            <p:ph sz="quarter" idx="1"/>
          </p:nvPr>
        </p:nvSpPr>
        <p:spPr>
          <a:xfrm>
            <a:off x="304800" y="990600"/>
            <a:ext cx="6477000" cy="5029200"/>
          </a:xfrm>
        </p:spPr>
        <p:txBody>
          <a:bodyPr>
            <a:normAutofit fontScale="92500" lnSpcReduction="10000"/>
          </a:bodyPr>
          <a:lstStyle/>
          <a:p>
            <a:pPr marL="560070" indent="-514350">
              <a:buFont typeface="+mj-lt"/>
              <a:buAutoNum type="arabicPeriod"/>
            </a:pPr>
            <a:r>
              <a:rPr lang="en-US" sz="2800" dirty="0" smtClean="0"/>
              <a:t>Does the analysis of </a:t>
            </a:r>
            <a:r>
              <a:rPr lang="en-US" sz="2800" dirty="0" smtClean="0"/>
              <a:t>change </a:t>
            </a:r>
            <a:r>
              <a:rPr lang="en-US" sz="2800" i="1" dirty="0" smtClean="0"/>
              <a:t>vs.</a:t>
            </a:r>
            <a:r>
              <a:rPr lang="en-US" sz="2800" dirty="0" smtClean="0"/>
              <a:t> </a:t>
            </a:r>
            <a:r>
              <a:rPr lang="en-US" sz="2800" dirty="0" smtClean="0"/>
              <a:t>policy continuity really </a:t>
            </a:r>
            <a:r>
              <a:rPr lang="en-US" sz="2800" dirty="0" smtClean="0"/>
              <a:t>advances the author’s argument?</a:t>
            </a:r>
          </a:p>
          <a:p>
            <a:pPr marL="560070" indent="-514350">
              <a:buFont typeface="+mj-lt"/>
              <a:buAutoNum type="arabicPeriod"/>
            </a:pPr>
            <a:r>
              <a:rPr lang="en-US" sz="2800" dirty="0" smtClean="0"/>
              <a:t>Is the author’s understanding “political economy” adequately explained…or measured?</a:t>
            </a:r>
            <a:endParaRPr lang="en-US" dirty="0" smtClean="0"/>
          </a:p>
          <a:p>
            <a:pPr marL="560070" indent="-514350">
              <a:buFont typeface="+mj-lt"/>
              <a:buAutoNum type="arabicPeriod"/>
            </a:pPr>
            <a:r>
              <a:rPr lang="en-US" sz="2600" dirty="0" smtClean="0"/>
              <a:t>Why does the author use MCC funding to operationalize aid dependence – especially since tha</a:t>
            </a:r>
            <a:r>
              <a:rPr lang="en-US" dirty="0" smtClean="0"/>
              <a:t>t aid </a:t>
            </a:r>
            <a:r>
              <a:rPr lang="en-US" sz="2600" dirty="0" smtClean="0"/>
              <a:t>supposed to be based on objective factors?</a:t>
            </a:r>
            <a:endParaRPr lang="en-US" dirty="0" smtClean="0"/>
          </a:p>
          <a:p>
            <a:pPr marL="560070" indent="-514350">
              <a:buFont typeface="+mj-lt"/>
              <a:buAutoNum type="arabicPeriod"/>
            </a:pPr>
            <a:r>
              <a:rPr lang="en-US" dirty="0" smtClean="0"/>
              <a:t>What are some alternative explanations for negative African responses?</a:t>
            </a:r>
          </a:p>
          <a:p>
            <a:pPr marL="560070" indent="-514350">
              <a:buFont typeface="+mj-lt"/>
              <a:buAutoNum type="arabicPeriod"/>
            </a:pPr>
            <a:r>
              <a:rPr lang="en-US" sz="2600" dirty="0" smtClean="0"/>
              <a:t>How does the author control for possible sources of bias in the content analysis?</a:t>
            </a:r>
          </a:p>
          <a:p>
            <a:pPr marL="560070" indent="-514350">
              <a:buFont typeface="+mj-lt"/>
              <a:buAutoNum type="arabicPeriod"/>
            </a:pPr>
            <a:r>
              <a:rPr lang="en-US" dirty="0" smtClean="0"/>
              <a:t>Why does the author limit the sample to the first 18 months after AFRICOM’s launch?</a:t>
            </a:r>
            <a:endParaRPr lang="en-US" sz="2600" dirty="0" smtClean="0"/>
          </a:p>
        </p:txBody>
      </p:sp>
      <p:pic>
        <p:nvPicPr>
          <p:cNvPr id="58370" name="Picture 2"/>
          <p:cNvPicPr>
            <a:picLocks noGrp="1" noChangeAspect="1" noChangeArrowheads="1"/>
          </p:cNvPicPr>
          <p:nvPr>
            <p:ph sz="quarter" idx="2"/>
          </p:nvPr>
        </p:nvPicPr>
        <p:blipFill>
          <a:blip r:embed="rId2" cstate="print"/>
          <a:srcRect/>
          <a:stretch>
            <a:fillRect/>
          </a:stretch>
        </p:blipFill>
        <p:spPr bwMode="auto">
          <a:xfrm>
            <a:off x="6858000" y="3046307"/>
            <a:ext cx="2125663" cy="3164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7CFAE6-6D9F-4BC1-BFDD-BE42422A8804}" type="slidenum">
              <a:rPr lang="en-US" smtClean="0"/>
              <a:pPr/>
              <a:t>22</a:t>
            </a:fld>
            <a:endParaRPr lang="en-US"/>
          </a:p>
        </p:txBody>
      </p:sp>
      <p:graphicFrame>
        <p:nvGraphicFramePr>
          <p:cNvPr id="6" name="Content Placeholder 5"/>
          <p:cNvGraphicFramePr>
            <a:graphicFrameLocks noGrp="1"/>
          </p:cNvGraphicFramePr>
          <p:nvPr>
            <p:ph sz="quarter" idx="4294967295"/>
          </p:nvPr>
        </p:nvGraphicFramePr>
        <p:xfrm>
          <a:off x="914400" y="228600"/>
          <a:ext cx="7619998" cy="6019797"/>
        </p:xfrm>
        <a:graphic>
          <a:graphicData uri="http://schemas.openxmlformats.org/drawingml/2006/table">
            <a:tbl>
              <a:tblPr/>
              <a:tblGrid>
                <a:gridCol w="999092"/>
                <a:gridCol w="999092"/>
                <a:gridCol w="896707"/>
                <a:gridCol w="1063333"/>
                <a:gridCol w="1063333"/>
                <a:gridCol w="878639"/>
                <a:gridCol w="859901"/>
                <a:gridCol w="859901"/>
              </a:tblGrid>
              <a:tr h="776748">
                <a:tc>
                  <a:txBody>
                    <a:bodyPr/>
                    <a:lstStyle/>
                    <a:p>
                      <a:pPr marL="0" marR="0" algn="just">
                        <a:spcBef>
                          <a:spcPts val="0"/>
                        </a:spcBef>
                        <a:spcAft>
                          <a:spcPts val="0"/>
                        </a:spcAft>
                      </a:pPr>
                      <a:endParaRPr lang="en-US" sz="1200" dirty="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Times New Roman"/>
                        </a:rPr>
                        <a:t>Country</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Times New Roman"/>
                          <a:ea typeface="Times New Roman"/>
                          <a:cs typeface="Times New Roman"/>
                        </a:rPr>
                        <a:t>Aid as % of GNI, average since ‘04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Times New Roman"/>
                          <a:ea typeface="Times New Roman"/>
                          <a:cs typeface="Times New Roman"/>
                        </a:rPr>
                        <a:t>GDP growth %, average since ‘04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Times New Roman"/>
                          <a:ea typeface="Times New Roman"/>
                          <a:cs typeface="Times New Roman"/>
                        </a:rPr>
                        <a:t>MCA status</a:t>
                      </a:r>
                      <a:endParaRPr lang="en-US" sz="1200">
                        <a:latin typeface="Times New Roman"/>
                        <a:ea typeface="Times New Roman"/>
                        <a:cs typeface="Times New Roman"/>
                      </a:endParaRPr>
                    </a:p>
                    <a:p>
                      <a:pPr marL="0" marR="0" algn="ctr">
                        <a:spcBef>
                          <a:spcPts val="0"/>
                        </a:spcBef>
                        <a:spcAft>
                          <a:spcPts val="0"/>
                        </a:spcAft>
                      </a:pPr>
                      <a:r>
                        <a:rPr lang="en-US" sz="1000" b="1">
                          <a:latin typeface="Times New Roman"/>
                          <a:ea typeface="Times New Roman"/>
                          <a:cs typeface="Times New Roman"/>
                        </a:rPr>
                        <a:t>(at end of 2008)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Times New Roman"/>
                          <a:ea typeface="Times New Roman"/>
                          <a:cs typeface="Times New Roman"/>
                        </a:rPr>
                        <a:t>Econ. aid Average Since ‘04</a:t>
                      </a:r>
                      <a:endParaRPr lang="en-US" sz="1200">
                        <a:latin typeface="Times New Roman"/>
                        <a:ea typeface="Times New Roman"/>
                        <a:cs typeface="Times New Roman"/>
                      </a:endParaRPr>
                    </a:p>
                    <a:p>
                      <a:pPr marL="0" marR="0" algn="ctr">
                        <a:spcBef>
                          <a:spcPts val="0"/>
                        </a:spcBef>
                        <a:spcAft>
                          <a:spcPts val="0"/>
                        </a:spcAft>
                      </a:pPr>
                      <a:r>
                        <a:rPr lang="en-US" sz="1000" b="1">
                          <a:latin typeface="Times New Roman"/>
                          <a:ea typeface="Times New Roman"/>
                          <a:cs typeface="Times New Roman"/>
                        </a:rPr>
                        <a:t>(millions)</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Times New Roman"/>
                          <a:ea typeface="Times New Roman"/>
                          <a:cs typeface="Times New Roman"/>
                        </a:rPr>
                        <a:t>Mil. aid</a:t>
                      </a:r>
                      <a:endParaRPr lang="en-US" sz="1200">
                        <a:latin typeface="Times New Roman"/>
                        <a:ea typeface="Times New Roman"/>
                        <a:cs typeface="Times New Roman"/>
                      </a:endParaRPr>
                    </a:p>
                    <a:p>
                      <a:pPr marL="0" marR="0" algn="ctr">
                        <a:spcBef>
                          <a:spcPts val="0"/>
                        </a:spcBef>
                        <a:spcAft>
                          <a:spcPts val="0"/>
                        </a:spcAft>
                      </a:pPr>
                      <a:r>
                        <a:rPr lang="en-US" sz="1000" b="1">
                          <a:latin typeface="Times New Roman"/>
                          <a:ea typeface="Times New Roman"/>
                          <a:cs typeface="Times New Roman"/>
                        </a:rPr>
                        <a:t>Average Since ‘04</a:t>
                      </a:r>
                      <a:endParaRPr lang="en-US" sz="1200">
                        <a:latin typeface="Times New Roman"/>
                        <a:ea typeface="Times New Roman"/>
                        <a:cs typeface="Times New Roman"/>
                      </a:endParaRPr>
                    </a:p>
                    <a:p>
                      <a:pPr marL="0" marR="0" algn="ctr">
                        <a:spcBef>
                          <a:spcPts val="0"/>
                        </a:spcBef>
                        <a:spcAft>
                          <a:spcPts val="0"/>
                        </a:spcAft>
                      </a:pPr>
                      <a:r>
                        <a:rPr lang="en-US" sz="1000" b="1">
                          <a:latin typeface="Times New Roman"/>
                          <a:ea typeface="Times New Roman"/>
                          <a:cs typeface="Times New Roman"/>
                        </a:rPr>
                        <a:t>(millions)</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Times New Roman"/>
                          <a:ea typeface="Times New Roman"/>
                          <a:cs typeface="Times New Roman"/>
                        </a:rPr>
                        <a:t>MCA Aid Average since 2004</a:t>
                      </a:r>
                      <a:endParaRPr lang="en-US" sz="1200">
                        <a:latin typeface="Times New Roman"/>
                        <a:ea typeface="Times New Roman"/>
                        <a:cs typeface="Times New Roman"/>
                      </a:endParaRPr>
                    </a:p>
                    <a:p>
                      <a:pPr marL="0" marR="0" algn="ctr">
                        <a:spcBef>
                          <a:spcPts val="0"/>
                        </a:spcBef>
                        <a:spcAft>
                          <a:spcPts val="0"/>
                        </a:spcAft>
                      </a:pPr>
                      <a:r>
                        <a:rPr lang="en-US" sz="1000" b="1">
                          <a:latin typeface="Times New Roman"/>
                          <a:ea typeface="Times New Roman"/>
                          <a:cs typeface="Times New Roman"/>
                        </a:rPr>
                        <a:t>(millions)</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rowSpan="9">
                  <a:txBody>
                    <a:bodyPr/>
                    <a:lstStyle/>
                    <a:p>
                      <a:pPr marL="71755" marR="71755" algn="ctr">
                        <a:spcBef>
                          <a:spcPts val="0"/>
                        </a:spcBef>
                        <a:spcAft>
                          <a:spcPts val="0"/>
                        </a:spcAft>
                      </a:pPr>
                      <a:r>
                        <a:rPr lang="en-US" sz="1000" b="1">
                          <a:latin typeface="Times New Roman"/>
                          <a:ea typeface="Times New Roman"/>
                          <a:cs typeface="Times New Roman"/>
                        </a:rPr>
                        <a:t>Low Dependence (9)</a:t>
                      </a:r>
                      <a:endParaRPr lang="en-US" sz="1200">
                        <a:latin typeface="Times New Roman"/>
                        <a:ea typeface="Times New Roman"/>
                        <a:cs typeface="Times New Roman"/>
                      </a:endParaRPr>
                    </a:p>
                  </a:txBody>
                  <a:tcPr marL="66368" marR="663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latin typeface="Times New Roman"/>
                          <a:ea typeface="Times New Roman"/>
                          <a:cs typeface="Times New Roman"/>
                        </a:rPr>
                        <a:t>Algeria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0.28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3.66</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3.48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.93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spcBef>
                          <a:spcPts val="0"/>
                        </a:spcBef>
                        <a:spcAft>
                          <a:spcPts val="0"/>
                        </a:spcAft>
                      </a:pPr>
                      <a:r>
                        <a:rPr lang="en-US" sz="1000">
                          <a:latin typeface="Times New Roman"/>
                          <a:ea typeface="Times New Roman"/>
                          <a:cs typeface="Times New Roman"/>
                        </a:rPr>
                        <a:t>Botswana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0.64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5.23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80.58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1.1</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Cameroon</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6.57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3.38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10.75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0.45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74">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Kenya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4.23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5.5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Signed Threshold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348.03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4.77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13.7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Libya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0.05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6.0</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7.73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74">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Namibia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2.38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Times New Roman"/>
                          <a:ea typeface="Times New Roman"/>
                          <a:cs typeface="Times New Roman"/>
                        </a:rPr>
                        <a:t>4.19</a:t>
                      </a:r>
                      <a:endParaRPr lang="en-US" sz="1200" dirty="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Signed, but not in force</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60.38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Nigeria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5.33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6.03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207.9</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1.73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South Africa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0.29</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4.62</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251.13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Sudan</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5.76</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8.8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791.65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145.08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74">
                <a:tc rowSpan="4">
                  <a:txBody>
                    <a:bodyPr/>
                    <a:lstStyle/>
                    <a:p>
                      <a:pPr marL="71755" marR="71755" algn="ctr">
                        <a:spcBef>
                          <a:spcPts val="0"/>
                        </a:spcBef>
                        <a:spcAft>
                          <a:spcPts val="0"/>
                        </a:spcAft>
                      </a:pPr>
                      <a:r>
                        <a:rPr lang="en-US" sz="1000" b="1">
                          <a:latin typeface="Times New Roman"/>
                          <a:ea typeface="Times New Roman"/>
                          <a:cs typeface="Times New Roman"/>
                        </a:rPr>
                        <a:t>High</a:t>
                      </a:r>
                      <a:endParaRPr lang="en-US" sz="1200">
                        <a:latin typeface="Times New Roman"/>
                        <a:ea typeface="Times New Roman"/>
                        <a:cs typeface="Times New Roman"/>
                      </a:endParaRPr>
                    </a:p>
                    <a:p>
                      <a:pPr marL="71755" marR="71755" algn="ctr">
                        <a:spcBef>
                          <a:spcPts val="0"/>
                        </a:spcBef>
                        <a:spcAft>
                          <a:spcPts val="0"/>
                        </a:spcAft>
                      </a:pPr>
                      <a:r>
                        <a:rPr lang="en-US" sz="1000" b="1">
                          <a:latin typeface="Times New Roman"/>
                          <a:ea typeface="Times New Roman"/>
                          <a:cs typeface="Times New Roman"/>
                        </a:rPr>
                        <a:t>Dependence (4)</a:t>
                      </a:r>
                      <a:endParaRPr lang="en-US" sz="1200">
                        <a:latin typeface="Times New Roman"/>
                        <a:ea typeface="Times New Roman"/>
                        <a:cs typeface="Times New Roman"/>
                      </a:endParaRPr>
                    </a:p>
                  </a:txBody>
                  <a:tcPr marL="66368" marR="663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just">
                        <a:spcBef>
                          <a:spcPts val="0"/>
                        </a:spcBef>
                        <a:spcAft>
                          <a:spcPts val="0"/>
                        </a:spcAft>
                      </a:pPr>
                      <a:r>
                        <a:rPr lang="en-US" sz="1000">
                          <a:latin typeface="Times New Roman"/>
                          <a:ea typeface="Times New Roman"/>
                          <a:cs typeface="Times New Roman"/>
                        </a:rPr>
                        <a:t>Liberia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72.94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6.44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Eligible Threshold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153.73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36.07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88374">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Madagascar</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18.43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5.57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Compact Signed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84.05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0.73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110</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88374">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Uganda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15.77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7.14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Eligible Threshold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299.88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1.53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10.4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88374">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Zambia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15.35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dirty="0">
                          <a:latin typeface="Times New Roman"/>
                          <a:ea typeface="Times New Roman"/>
                          <a:cs typeface="Times New Roman"/>
                        </a:rPr>
                        <a:t>5.8</a:t>
                      </a:r>
                      <a:endParaRPr lang="en-US" sz="1200" dirty="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Signed Threshold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166.95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0.38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a:latin typeface="Times New Roman"/>
                          <a:ea typeface="Times New Roman"/>
                          <a:cs typeface="Times New Roman"/>
                        </a:rPr>
                        <a:t>12.4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94187">
                <a:tc rowSpan="6">
                  <a:txBody>
                    <a:bodyPr/>
                    <a:lstStyle/>
                    <a:p>
                      <a:pPr marL="71755" marR="71755" algn="ctr">
                        <a:spcBef>
                          <a:spcPts val="0"/>
                        </a:spcBef>
                        <a:spcAft>
                          <a:spcPts val="0"/>
                        </a:spcAft>
                      </a:pPr>
                      <a:r>
                        <a:rPr lang="en-US" sz="1000" b="1">
                          <a:latin typeface="Times New Roman"/>
                          <a:ea typeface="Times New Roman"/>
                          <a:cs typeface="Times New Roman"/>
                        </a:rPr>
                        <a:t>Swing</a:t>
                      </a:r>
                      <a:endParaRPr lang="en-US" sz="1200">
                        <a:latin typeface="Times New Roman"/>
                        <a:ea typeface="Times New Roman"/>
                        <a:cs typeface="Times New Roman"/>
                      </a:endParaRPr>
                    </a:p>
                    <a:p>
                      <a:pPr marL="71755" marR="71755" algn="ctr">
                        <a:spcBef>
                          <a:spcPts val="0"/>
                        </a:spcBef>
                        <a:spcAft>
                          <a:spcPts val="0"/>
                        </a:spcAft>
                      </a:pPr>
                      <a:r>
                        <a:rPr lang="en-US" sz="1000" b="1">
                          <a:latin typeface="Times New Roman"/>
                          <a:ea typeface="Times New Roman"/>
                          <a:cs typeface="Times New Roman"/>
                        </a:rPr>
                        <a:t>States (6)</a:t>
                      </a:r>
                      <a:endParaRPr lang="en-US" sz="1200">
                        <a:latin typeface="Times New Roman"/>
                        <a:ea typeface="Times New Roman"/>
                        <a:cs typeface="Times New Roman"/>
                      </a:endParaRPr>
                    </a:p>
                  </a:txBody>
                  <a:tcPr marL="66368" marR="663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latin typeface="Times New Roman"/>
                          <a:ea typeface="Times New Roman"/>
                          <a:cs typeface="Times New Roman"/>
                        </a:rPr>
                        <a:t>Djibouti</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11.48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3.84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12.15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5.33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Congo-Brazz</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12.75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4.34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8.58</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0.3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74">
                <a:tc vMerge="1">
                  <a:txBody>
                    <a:bodyPr/>
                    <a:lstStyle/>
                    <a:p>
                      <a:endParaRPr lang="en-US"/>
                    </a:p>
                  </a:txBody>
                  <a:tcPr/>
                </a:tc>
                <a:tc>
                  <a:txBody>
                    <a:bodyPr/>
                    <a:lstStyle/>
                    <a:p>
                      <a:pPr marL="0" marR="0">
                        <a:spcBef>
                          <a:spcPts val="0"/>
                        </a:spcBef>
                        <a:spcAft>
                          <a:spcPts val="0"/>
                        </a:spcAft>
                      </a:pPr>
                      <a:r>
                        <a:rPr lang="en-US" sz="1000">
                          <a:latin typeface="Times New Roman"/>
                          <a:ea typeface="Times New Roman"/>
                          <a:cs typeface="Times New Roman"/>
                        </a:rPr>
                        <a:t>Ghana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10.86</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Compact Signed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219.63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1.53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188.93</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Ivory Coast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1.04</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1.55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52.25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74">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Tanzania</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14.89</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6.82</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Compact Signed</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174.2</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1.7</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14.5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87">
                <a:tc vMerge="1">
                  <a:txBody>
                    <a:bodyPr/>
                    <a:lstStyle/>
                    <a:p>
                      <a:endParaRPr lang="en-US"/>
                    </a:p>
                  </a:txBody>
                  <a:tcPr/>
                </a:tc>
                <a:tc>
                  <a:txBody>
                    <a:bodyPr/>
                    <a:lstStyle/>
                    <a:p>
                      <a:pPr marL="0" marR="0" algn="just">
                        <a:spcBef>
                          <a:spcPts val="0"/>
                        </a:spcBef>
                        <a:spcAft>
                          <a:spcPts val="0"/>
                        </a:spcAft>
                      </a:pPr>
                      <a:r>
                        <a:rPr lang="en-US" sz="1000">
                          <a:latin typeface="Times New Roman"/>
                          <a:ea typeface="Times New Roman"/>
                          <a:cs typeface="Times New Roman"/>
                        </a:rPr>
                        <a:t>Zimbabwe</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7.91</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-4.55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67.85</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a:t>
                      </a:r>
                      <a:endParaRPr lang="en-US" sz="120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Times New Roman"/>
                          <a:ea typeface="Times New Roman"/>
                          <a:cs typeface="Times New Roman"/>
                        </a:rPr>
                        <a:t>-</a:t>
                      </a:r>
                      <a:endParaRPr lang="en-US" sz="1200" dirty="0">
                        <a:latin typeface="Times New Roman"/>
                        <a:ea typeface="Times New Roman"/>
                        <a:cs typeface="Times New Roman"/>
                      </a:endParaRPr>
                    </a:p>
                  </a:txBody>
                  <a:tcPr marL="66368" marR="66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772400" cy="731838"/>
          </a:xfrm>
        </p:spPr>
        <p:txBody>
          <a:bodyPr>
            <a:normAutofit fontScale="90000"/>
          </a:bodyPr>
          <a:lstStyle/>
          <a:p>
            <a:r>
              <a:rPr lang="en-US" dirty="0" smtClean="0"/>
              <a:t>Suggested companion readings</a:t>
            </a:r>
            <a:endParaRPr lang="en-US" dirty="0"/>
          </a:p>
        </p:txBody>
      </p:sp>
      <p:sp>
        <p:nvSpPr>
          <p:cNvPr id="2" name="Slide Number Placeholder 1"/>
          <p:cNvSpPr>
            <a:spLocks noGrp="1"/>
          </p:cNvSpPr>
          <p:nvPr>
            <p:ph type="sldNum" sz="quarter" idx="12"/>
          </p:nvPr>
        </p:nvSpPr>
        <p:spPr/>
        <p:txBody>
          <a:bodyPr/>
          <a:lstStyle/>
          <a:p>
            <a:fld id="{D37CFAE6-6D9F-4BC1-BFDD-BE42422A8804}" type="slidenum">
              <a:rPr lang="en-US" smtClean="0"/>
              <a:pPr/>
              <a:t>23</a:t>
            </a:fld>
            <a:endParaRPr lang="en-US"/>
          </a:p>
        </p:txBody>
      </p:sp>
      <p:sp>
        <p:nvSpPr>
          <p:cNvPr id="4" name="Content Placeholder 3"/>
          <p:cNvSpPr>
            <a:spLocks noGrp="1"/>
          </p:cNvSpPr>
          <p:nvPr>
            <p:ph sz="quarter" idx="1"/>
          </p:nvPr>
        </p:nvSpPr>
        <p:spPr>
          <a:xfrm>
            <a:off x="609600" y="914400"/>
            <a:ext cx="8077200" cy="5638800"/>
          </a:xfrm>
        </p:spPr>
        <p:txBody>
          <a:bodyPr>
            <a:normAutofit fontScale="77500" lnSpcReduction="20000"/>
          </a:bodyPr>
          <a:lstStyle/>
          <a:p>
            <a:pPr>
              <a:buNone/>
            </a:pPr>
            <a:r>
              <a:rPr lang="en-US" dirty="0" smtClean="0"/>
              <a:t>The entire April 2009 issue of </a:t>
            </a:r>
            <a:r>
              <a:rPr lang="en-US" i="1" dirty="0" smtClean="0"/>
              <a:t>Contemporary Security Policy </a:t>
            </a:r>
            <a:r>
              <a:rPr lang="en-US" dirty="0" smtClean="0"/>
              <a:t>(vol. 30,  no. 1)  discusses AFRICOM and has several articles about African reactions.</a:t>
            </a:r>
          </a:p>
          <a:p>
            <a:pPr>
              <a:buNone/>
            </a:pPr>
            <a:endParaRPr lang="en-US" dirty="0" smtClean="0"/>
          </a:p>
          <a:p>
            <a:pPr>
              <a:buNone/>
            </a:pPr>
            <a:r>
              <a:rPr lang="en-US" b="1" dirty="0" smtClean="0"/>
              <a:t>For general background:</a:t>
            </a:r>
          </a:p>
          <a:p>
            <a:r>
              <a:rPr lang="en-US" dirty="0" err="1" smtClean="0"/>
              <a:t>McFate</a:t>
            </a:r>
            <a:r>
              <a:rPr lang="en-US" dirty="0" smtClean="0"/>
              <a:t>, Sean. 2008. “U.S. Africa Command: A New Strategic Paradigm?” </a:t>
            </a:r>
            <a:r>
              <a:rPr lang="en-US" i="1" dirty="0" smtClean="0"/>
              <a:t>Military Review </a:t>
            </a:r>
            <a:r>
              <a:rPr lang="en-US" dirty="0" smtClean="0"/>
              <a:t>(Jan/Feb):10-21</a:t>
            </a:r>
            <a:r>
              <a:rPr lang="en-US" i="1" dirty="0" smtClean="0"/>
              <a:t>.</a:t>
            </a:r>
          </a:p>
          <a:p>
            <a:r>
              <a:rPr lang="en-US" dirty="0" smtClean="0"/>
              <a:t>Pham, Peter. 2008.  “America's New Africa Command: Paradigm Shift or Step Backwards?" </a:t>
            </a:r>
            <a:r>
              <a:rPr lang="en-US" i="1" dirty="0" smtClean="0"/>
              <a:t>Brown Journal of World Affairs 15 (1):257-72.</a:t>
            </a:r>
          </a:p>
          <a:p>
            <a:r>
              <a:rPr lang="en-US" dirty="0" err="1" smtClean="0"/>
              <a:t>Ploch</a:t>
            </a:r>
            <a:r>
              <a:rPr lang="en-US" dirty="0" smtClean="0"/>
              <a:t>, Lauren. 2009.  “Africa Command: U.S. Strategic Interests and the Role of the U.S. Military in Africa.” Washington, DC: Congressional Research Service.</a:t>
            </a:r>
          </a:p>
          <a:p>
            <a:r>
              <a:rPr lang="en-US" dirty="0" smtClean="0"/>
              <a:t>van de Walle, Nicolas. 2010. “U.S. Policy Towards Africa: The Bush Legacy and the Obama Administration.” </a:t>
            </a:r>
            <a:r>
              <a:rPr lang="en-US" i="1" dirty="0" smtClean="0"/>
              <a:t>African Affairs 103 (434):1-21.</a:t>
            </a:r>
            <a:endParaRPr lang="en-US" dirty="0" smtClean="0"/>
          </a:p>
          <a:p>
            <a:pPr>
              <a:buNone/>
            </a:pPr>
            <a:r>
              <a:rPr lang="en-US" b="1" dirty="0" smtClean="0"/>
              <a:t>Analysis by critics:</a:t>
            </a:r>
          </a:p>
          <a:p>
            <a:r>
              <a:rPr lang="en-US" dirty="0" err="1" smtClean="0"/>
              <a:t>Klare</a:t>
            </a:r>
            <a:r>
              <a:rPr lang="en-US" dirty="0" smtClean="0"/>
              <a:t>, Michael, and Daniel Volman. 2006. “America, China and the Scramble for Africa's Oil.” </a:t>
            </a:r>
            <a:r>
              <a:rPr lang="en-US" i="1" dirty="0" smtClean="0"/>
              <a:t>Review of African Political Economy 33 (108):297-309.</a:t>
            </a:r>
          </a:p>
          <a:p>
            <a:r>
              <a:rPr lang="en-US" dirty="0" smtClean="0"/>
              <a:t>Marks, Edward. 2009. “Why </a:t>
            </a:r>
            <a:r>
              <a:rPr lang="en-US" dirty="0" err="1" smtClean="0"/>
              <a:t>USAfricom</a:t>
            </a:r>
            <a:r>
              <a:rPr lang="en-US" dirty="0" smtClean="0"/>
              <a:t>?” </a:t>
            </a:r>
            <a:r>
              <a:rPr lang="en-US" i="1" dirty="0" smtClean="0"/>
              <a:t>Joint Forces Quarterly 51 (1):148-51.</a:t>
            </a:r>
          </a:p>
          <a:p>
            <a:r>
              <a:rPr lang="en-US" dirty="0" smtClean="0"/>
              <a:t>Lubeck, Paul, Michael Watts, and Ronnie </a:t>
            </a:r>
            <a:r>
              <a:rPr lang="en-US" dirty="0" err="1" smtClean="0"/>
              <a:t>Lipschutz</a:t>
            </a:r>
            <a:r>
              <a:rPr lang="en-US" dirty="0" smtClean="0"/>
              <a:t>. 2007. </a:t>
            </a:r>
            <a:r>
              <a:rPr lang="en-US" i="1" dirty="0" smtClean="0"/>
              <a:t>Convergent Interests: U.S. Energy Security and the 'Securing' of Nigerian Democracy. Washington, DC: Center for International Policy.  </a:t>
            </a:r>
            <a:r>
              <a:rPr lang="en-US" dirty="0" smtClean="0"/>
              <a:t>Available at: www.ciponline.org/NIGERIA_FINAL.pdf</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and Background</a:t>
            </a:r>
            <a:endParaRPr lang="en-US" dirty="0"/>
          </a:p>
        </p:txBody>
      </p:sp>
      <p:sp>
        <p:nvSpPr>
          <p:cNvPr id="3" name="Content Placeholder 2"/>
          <p:cNvSpPr>
            <a:spLocks noGrp="1"/>
          </p:cNvSpPr>
          <p:nvPr>
            <p:ph sz="quarter" idx="1"/>
          </p:nvPr>
        </p:nvSpPr>
        <p:spPr>
          <a:xfrm>
            <a:off x="914400" y="1600200"/>
            <a:ext cx="7772400" cy="4648200"/>
          </a:xfrm>
        </p:spPr>
        <p:txBody>
          <a:bodyPr>
            <a:normAutofit lnSpcReduction="10000"/>
          </a:bodyPr>
          <a:lstStyle/>
          <a:p>
            <a:r>
              <a:rPr lang="en-US" dirty="0" smtClean="0"/>
              <a:t>The Department of Defense Regional Command structure designed around geographical “Areas of Responsibility”</a:t>
            </a:r>
          </a:p>
          <a:p>
            <a:pPr lvl="1"/>
            <a:r>
              <a:rPr lang="en-US" dirty="0" smtClean="0"/>
              <a:t>AOR’s plan military scenarios, coordinate with local allies, and work towards integration of American forces on the ground</a:t>
            </a:r>
          </a:p>
          <a:p>
            <a:pPr>
              <a:buNone/>
            </a:pPr>
            <a:endParaRPr lang="en-US" dirty="0" smtClean="0"/>
          </a:p>
          <a:p>
            <a:pPr>
              <a:buNone/>
            </a:pPr>
            <a:r>
              <a:rPr lang="en-US" b="1" dirty="0" smtClean="0"/>
              <a:t>During Cold War</a:t>
            </a:r>
          </a:p>
          <a:p>
            <a:pPr lvl="1"/>
            <a:r>
              <a:rPr lang="en-US" dirty="0" smtClean="0"/>
              <a:t>Africa was covered by three different regional commands</a:t>
            </a:r>
          </a:p>
          <a:p>
            <a:pPr lvl="1"/>
            <a:r>
              <a:rPr lang="en-US" dirty="0" smtClean="0"/>
              <a:t>Compared to the former European colonial powers, U.S. had limited American involvement in </a:t>
            </a:r>
            <a:r>
              <a:rPr lang="en-US" dirty="0" smtClean="0"/>
              <a:t>Africa.  But it was engaged by funding proxy </a:t>
            </a:r>
            <a:r>
              <a:rPr lang="en-US" dirty="0" smtClean="0"/>
              <a:t>wars in countries such as Angola </a:t>
            </a:r>
            <a:r>
              <a:rPr lang="en-US" dirty="0" smtClean="0"/>
              <a:t>and Mozambique, and countering nationalist movements seen as sympathetic to the USSR</a:t>
            </a:r>
            <a:endParaRPr lang="en-US"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America’s Post-Cold War </a:t>
            </a:r>
            <a:br>
              <a:rPr lang="en-US" dirty="0" smtClean="0"/>
            </a:br>
            <a:r>
              <a:rPr lang="en-US" dirty="0" smtClean="0"/>
              <a:t>Interests in Africa</a:t>
            </a:r>
            <a:endParaRPr lang="en-US" dirty="0"/>
          </a:p>
        </p:txBody>
      </p:sp>
      <p:sp>
        <p:nvSpPr>
          <p:cNvPr id="3" name="Content Placeholder 2"/>
          <p:cNvSpPr>
            <a:spLocks noGrp="1"/>
          </p:cNvSpPr>
          <p:nvPr>
            <p:ph sz="quarter" idx="1"/>
          </p:nvPr>
        </p:nvSpPr>
        <p:spPr>
          <a:xfrm>
            <a:off x="609600" y="1600200"/>
            <a:ext cx="8077200" cy="4419600"/>
          </a:xfrm>
        </p:spPr>
        <p:txBody>
          <a:bodyPr>
            <a:normAutofit fontScale="92500" lnSpcReduction="20000"/>
          </a:bodyPr>
          <a:lstStyle/>
          <a:p>
            <a:r>
              <a:rPr lang="en-US" dirty="0" smtClean="0"/>
              <a:t>Persian Gulf War – Central Command’s </a:t>
            </a:r>
            <a:r>
              <a:rPr lang="en-US" dirty="0" smtClean="0"/>
              <a:t>(CENTCOM) role in </a:t>
            </a:r>
            <a:r>
              <a:rPr lang="en-US" dirty="0" smtClean="0"/>
              <a:t>suggested </a:t>
            </a:r>
            <a:r>
              <a:rPr lang="en-US" dirty="0" smtClean="0"/>
              <a:t>that the AOR </a:t>
            </a:r>
            <a:r>
              <a:rPr lang="en-US" dirty="0" smtClean="0"/>
              <a:t>bureaucratic model was </a:t>
            </a:r>
            <a:r>
              <a:rPr lang="en-US" dirty="0" smtClean="0"/>
              <a:t>still relevant</a:t>
            </a:r>
          </a:p>
          <a:p>
            <a:r>
              <a:rPr lang="en-US" dirty="0" smtClean="0"/>
              <a:t>Clinton Doctrine – humanitarian intervention and multilateralism.  But the 1993 Somalia failure led to inaction in Rwanda 1994</a:t>
            </a:r>
          </a:p>
          <a:p>
            <a:r>
              <a:rPr lang="en-US" dirty="0" smtClean="0"/>
              <a:t>Democracy promotion during Third Wave led to election monitoring and governance assistance</a:t>
            </a:r>
          </a:p>
          <a:p>
            <a:r>
              <a:rPr lang="en-US" dirty="0" smtClean="0">
                <a:sym typeface="Wingdings" pitchFamily="2" charset="2"/>
              </a:rPr>
              <a:t>New markets for American exports </a:t>
            </a:r>
            <a:r>
              <a:rPr lang="en-US" dirty="0" smtClean="0">
                <a:sym typeface="Wingdings" pitchFamily="2" charset="2"/>
              </a:rPr>
              <a:t>emerged, as well as an interest </a:t>
            </a:r>
            <a:r>
              <a:rPr lang="en-US" dirty="0" smtClean="0">
                <a:sym typeface="Wingdings" pitchFamily="2" charset="2"/>
              </a:rPr>
              <a:t>in diversifying sources of primary goods</a:t>
            </a:r>
          </a:p>
          <a:p>
            <a:r>
              <a:rPr lang="en-US" dirty="0" smtClean="0"/>
              <a:t>New security concerns</a:t>
            </a:r>
          </a:p>
          <a:p>
            <a:pPr lvl="1"/>
            <a:r>
              <a:rPr lang="en-US" dirty="0" smtClean="0"/>
              <a:t>Terrorism </a:t>
            </a:r>
            <a:r>
              <a:rPr lang="en-US" dirty="0" smtClean="0"/>
              <a:t>(Embassy bombings in Kenya and Tanzania) and “ungoverned </a:t>
            </a:r>
            <a:r>
              <a:rPr lang="en-US" dirty="0" smtClean="0"/>
              <a:t>spaces” </a:t>
            </a:r>
            <a:r>
              <a:rPr lang="en-US" dirty="0" smtClean="0"/>
              <a:t>and piracy (Somalia and the Sahel)</a:t>
            </a:r>
            <a:endParaRPr lang="en-US" dirty="0" smtClean="0"/>
          </a:p>
          <a:p>
            <a:pPr lvl="1"/>
            <a:r>
              <a:rPr lang="en-US" dirty="0" smtClean="0"/>
              <a:t>Potential rivalry with the Chinese</a:t>
            </a:r>
            <a:endParaRPr lang="en-US" dirty="0" smtClean="0"/>
          </a:p>
          <a:p>
            <a:pPr lvl="1"/>
            <a:r>
              <a:rPr lang="en-US" dirty="0" smtClean="0"/>
              <a:t>“Non-traditional” causes of conflict such as environmental crises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37CFAE6-6D9F-4BC1-BFDD-BE42422A880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37CFAE6-6D9F-4BC1-BFDD-BE42422A8804}" type="slidenum">
              <a:rPr lang="en-US" smtClean="0"/>
              <a:pPr/>
              <a:t>5</a:t>
            </a:fld>
            <a:endParaRPr lang="en-US"/>
          </a:p>
        </p:txBody>
      </p:sp>
      <p:pic>
        <p:nvPicPr>
          <p:cNvPr id="21506" name="Picture 2"/>
          <p:cNvPicPr>
            <a:picLocks noGrp="1" noChangeAspect="1" noChangeArrowheads="1"/>
          </p:cNvPicPr>
          <p:nvPr>
            <p:ph sz="quarter" idx="1"/>
          </p:nvPr>
        </p:nvPicPr>
        <p:blipFill>
          <a:blip r:embed="rId2" cstate="email"/>
          <a:srcRect/>
          <a:stretch>
            <a:fillRect/>
          </a:stretch>
        </p:blipFill>
        <p:spPr bwMode="auto">
          <a:xfrm>
            <a:off x="609600" y="304800"/>
            <a:ext cx="7955708" cy="5943600"/>
          </a:xfrm>
          <a:prstGeom prst="rect">
            <a:avLst/>
          </a:prstGeom>
          <a:noFill/>
          <a:ln w="9525">
            <a:noFill/>
            <a:miter lim="800000"/>
            <a:headEnd/>
            <a:tailEnd/>
          </a:ln>
        </p:spPr>
      </p:pic>
      <p:sp>
        <p:nvSpPr>
          <p:cNvPr id="7" name="Rectangle 6"/>
          <p:cNvSpPr/>
          <p:nvPr/>
        </p:nvSpPr>
        <p:spPr>
          <a:xfrm>
            <a:off x="7162800" y="59436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 www.defense.gov</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algn="ctr"/>
            <a:r>
              <a:rPr lang="en-US" sz="2400" b="1" dirty="0" smtClean="0"/>
              <a:t>Does </a:t>
            </a:r>
            <a:r>
              <a:rPr lang="en-US" sz="2400" b="1" dirty="0" smtClean="0"/>
              <a:t>AFRICOM indicate change or</a:t>
            </a:r>
            <a:r>
              <a:rPr lang="en-US" sz="2400" b="1" dirty="0" smtClean="0"/>
              <a:t/>
            </a:r>
            <a:br>
              <a:rPr lang="en-US" sz="2400" b="1" dirty="0" smtClean="0"/>
            </a:br>
            <a:r>
              <a:rPr lang="en-US" sz="2400" b="1" dirty="0" smtClean="0"/>
              <a:t>or continuity </a:t>
            </a:r>
            <a:r>
              <a:rPr lang="en-US" sz="2400" b="1" dirty="0" smtClean="0"/>
              <a:t>in US policy?</a:t>
            </a:r>
            <a:r>
              <a:rPr lang="en-US" sz="2400" dirty="0" smtClean="0"/>
              <a:t/>
            </a:r>
            <a:br>
              <a:rPr lang="en-US" sz="2400" dirty="0" smtClean="0"/>
            </a:br>
            <a:endParaRPr lang="en-US" sz="2400" dirty="0"/>
          </a:p>
        </p:txBody>
      </p:sp>
      <p:sp>
        <p:nvSpPr>
          <p:cNvPr id="4" name="Text Placeholder 3"/>
          <p:cNvSpPr>
            <a:spLocks noGrp="1"/>
          </p:cNvSpPr>
          <p:nvPr>
            <p:ph type="body" idx="1"/>
          </p:nvPr>
        </p:nvSpPr>
        <p:spPr>
          <a:xfrm>
            <a:off x="457200" y="1447800"/>
            <a:ext cx="4040188" cy="487362"/>
          </a:xfrm>
        </p:spPr>
        <p:txBody>
          <a:bodyPr/>
          <a:lstStyle/>
          <a:p>
            <a:pPr algn="ctr"/>
            <a:r>
              <a:rPr lang="en-US" dirty="0" smtClean="0"/>
              <a:t>Case for Continuity</a:t>
            </a:r>
            <a:endParaRPr lang="en-US" dirty="0"/>
          </a:p>
        </p:txBody>
      </p:sp>
      <p:sp>
        <p:nvSpPr>
          <p:cNvPr id="6" name="Text Placeholder 5"/>
          <p:cNvSpPr>
            <a:spLocks noGrp="1"/>
          </p:cNvSpPr>
          <p:nvPr>
            <p:ph type="body" sz="half" idx="3"/>
          </p:nvPr>
        </p:nvSpPr>
        <p:spPr>
          <a:xfrm>
            <a:off x="4648200" y="1447800"/>
            <a:ext cx="3508375" cy="457200"/>
          </a:xfrm>
        </p:spPr>
        <p:txBody>
          <a:bodyPr/>
          <a:lstStyle/>
          <a:p>
            <a:pPr algn="ctr"/>
            <a:r>
              <a:rPr lang="en-US" dirty="0" smtClean="0"/>
              <a:t>Case for Change</a:t>
            </a:r>
            <a:endParaRPr lang="en-US" dirty="0"/>
          </a:p>
        </p:txBody>
      </p:sp>
      <p:sp>
        <p:nvSpPr>
          <p:cNvPr id="5" name="Content Placeholder 4"/>
          <p:cNvSpPr>
            <a:spLocks noGrp="1"/>
          </p:cNvSpPr>
          <p:nvPr>
            <p:ph sz="half" idx="2"/>
          </p:nvPr>
        </p:nvSpPr>
        <p:spPr>
          <a:xfrm>
            <a:off x="457200" y="2057400"/>
            <a:ext cx="4343400" cy="4068763"/>
          </a:xfrm>
        </p:spPr>
        <p:txBody>
          <a:bodyPr>
            <a:normAutofit fontScale="77500" lnSpcReduction="20000"/>
          </a:bodyPr>
          <a:lstStyle/>
          <a:p>
            <a:r>
              <a:rPr lang="en-US" dirty="0" smtClean="0">
                <a:sym typeface="Wingdings" pitchFamily="2" charset="2"/>
              </a:rPr>
              <a:t>Economic: from 2001 to 08</a:t>
            </a:r>
          </a:p>
          <a:p>
            <a:pPr lvl="1"/>
            <a:r>
              <a:rPr lang="en-US" dirty="0" smtClean="0">
                <a:sym typeface="Wingdings" pitchFamily="2" charset="2"/>
              </a:rPr>
              <a:t>US exports to Africa doubled and overall trade tripled</a:t>
            </a:r>
          </a:p>
          <a:p>
            <a:pPr lvl="1"/>
            <a:r>
              <a:rPr lang="en-US" dirty="0" smtClean="0">
                <a:sym typeface="Wingdings" pitchFamily="2" charset="2"/>
              </a:rPr>
              <a:t>US foreign aid quadrupled  PEPFAR, MCC</a:t>
            </a:r>
          </a:p>
          <a:p>
            <a:r>
              <a:rPr lang="en-US" dirty="0" smtClean="0">
                <a:sym typeface="Wingdings" pitchFamily="2" charset="2"/>
              </a:rPr>
              <a:t>Security</a:t>
            </a:r>
          </a:p>
          <a:p>
            <a:pPr lvl="1"/>
            <a:r>
              <a:rPr lang="en-US" dirty="0" smtClean="0">
                <a:sym typeface="Wingdings" pitchFamily="2" charset="2"/>
              </a:rPr>
              <a:t>Clinton’s African Crisis Response Initiative, then Bush’s ACTOA </a:t>
            </a:r>
            <a:r>
              <a:rPr lang="en-US" dirty="0" smtClean="0">
                <a:sym typeface="Wingdings" pitchFamily="2" charset="2"/>
              </a:rPr>
              <a:t>which replaced it, and the Combined Joint Task Force-Horn of Africa – all predated </a:t>
            </a:r>
            <a:r>
              <a:rPr lang="en-US" dirty="0" smtClean="0">
                <a:sym typeface="Wingdings" pitchFamily="2" charset="2"/>
              </a:rPr>
              <a:t>AFRICOM</a:t>
            </a:r>
          </a:p>
          <a:p>
            <a:r>
              <a:rPr lang="en-US" dirty="0" smtClean="0">
                <a:sym typeface="Wingdings" pitchFamily="2" charset="2"/>
              </a:rPr>
              <a:t>AFRICOM is a bureaucratic reorganization to reflect these evolving realities.  It is not such a dramatic change.</a:t>
            </a:r>
          </a:p>
          <a:p>
            <a:pPr lvl="1"/>
            <a:endParaRPr lang="en-US" dirty="0" smtClean="0">
              <a:sym typeface="Wingdings" pitchFamily="2" charset="2"/>
            </a:endParaRPr>
          </a:p>
          <a:p>
            <a:endParaRPr lang="en-US" dirty="0"/>
          </a:p>
        </p:txBody>
      </p:sp>
      <p:sp>
        <p:nvSpPr>
          <p:cNvPr id="7" name="Content Placeholder 6"/>
          <p:cNvSpPr>
            <a:spLocks noGrp="1"/>
          </p:cNvSpPr>
          <p:nvPr>
            <p:ph sz="half" idx="4"/>
          </p:nvPr>
        </p:nvSpPr>
        <p:spPr>
          <a:xfrm>
            <a:off x="5029200" y="2057400"/>
            <a:ext cx="3657600" cy="4419600"/>
          </a:xfrm>
        </p:spPr>
        <p:txBody>
          <a:bodyPr>
            <a:normAutofit/>
          </a:bodyPr>
          <a:lstStyle/>
          <a:p>
            <a:r>
              <a:rPr lang="en-US" dirty="0" smtClean="0"/>
              <a:t>Strategy of merging “soft power” (such as foreign aid and PEPFAR) with military capacity</a:t>
            </a:r>
          </a:p>
          <a:p>
            <a:r>
              <a:rPr lang="en-US" dirty="0" smtClean="0"/>
              <a:t>Increase in DOD presence in embassies</a:t>
            </a:r>
          </a:p>
          <a:p>
            <a:r>
              <a:rPr lang="en-US" dirty="0" smtClean="0"/>
              <a:t>New DOD missions (see next slide)</a:t>
            </a:r>
          </a:p>
          <a:p>
            <a:pPr>
              <a:buNone/>
            </a:pPr>
            <a:endParaRPr lang="en-US" dirty="0" smtClean="0"/>
          </a:p>
          <a:p>
            <a:pPr lvl="1"/>
            <a:endParaRPr lang="en-US" dirty="0" smtClean="0"/>
          </a:p>
          <a:p>
            <a:pPr lvl="1"/>
            <a:endParaRPr lang="en-US" dirty="0" smtClean="0"/>
          </a:p>
          <a:p>
            <a:pPr lvl="1"/>
            <a:endParaRPr lang="en-US" dirty="0" smtClean="0"/>
          </a:p>
          <a:p>
            <a:endParaRPr lang="en-US" dirty="0"/>
          </a:p>
        </p:txBody>
      </p:sp>
      <p:sp>
        <p:nvSpPr>
          <p:cNvPr id="8" name="Slide Number Placeholder 7"/>
          <p:cNvSpPr>
            <a:spLocks noGrp="1"/>
          </p:cNvSpPr>
          <p:nvPr>
            <p:ph type="sldNum" sz="quarter" idx="12"/>
          </p:nvPr>
        </p:nvSpPr>
        <p:spPr/>
        <p:txBody>
          <a:bodyPr/>
          <a:lstStyle/>
          <a:p>
            <a:fld id="{D37CFAE6-6D9F-4BC1-BFDD-BE42422A8804}"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additive="base">
                                        <p:cTn id="4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 calcmode="lin" valueType="num">
                                      <p:cBhvr additive="base">
                                        <p:cTn id="4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37CFAE6-6D9F-4BC1-BFDD-BE42422A8804}" type="slidenum">
              <a:rPr lang="en-US" smtClean="0"/>
              <a:pPr/>
              <a:t>7</a:t>
            </a:fld>
            <a:endParaRPr lang="en-US"/>
          </a:p>
        </p:txBody>
      </p:sp>
      <p:sp>
        <p:nvSpPr>
          <p:cNvPr id="5" name="Content Placeholder 4"/>
          <p:cNvSpPr>
            <a:spLocks noGrp="1"/>
          </p:cNvSpPr>
          <p:nvPr>
            <p:ph sz="quarter" idx="1"/>
          </p:nvPr>
        </p:nvSpPr>
        <p:spPr>
          <a:xfrm>
            <a:off x="1066800" y="1447800"/>
            <a:ext cx="7543800" cy="4724400"/>
          </a:xfrm>
        </p:spPr>
        <p:txBody>
          <a:bodyPr>
            <a:normAutofit lnSpcReduction="10000"/>
          </a:bodyPr>
          <a:lstStyle/>
          <a:p>
            <a:pPr>
              <a:buNone/>
            </a:pPr>
            <a:r>
              <a:rPr lang="en-US" b="1" dirty="0" smtClean="0"/>
              <a:t>AFRICOM also came bundled with new missions for the military:</a:t>
            </a:r>
          </a:p>
          <a:p>
            <a:pPr marL="514350" indent="-514350">
              <a:buFont typeface="+mj-lt"/>
              <a:buAutoNum type="arabicPeriod"/>
            </a:pPr>
            <a:r>
              <a:rPr lang="en-US" dirty="0" smtClean="0"/>
              <a:t>“Phase zero” operations, including propaganda to encourage goodwill </a:t>
            </a:r>
            <a:r>
              <a:rPr lang="en-US" dirty="0" smtClean="0"/>
              <a:t>toward the </a:t>
            </a:r>
            <a:r>
              <a:rPr lang="en-US" dirty="0" smtClean="0"/>
              <a:t>U.S. – thus softening the environment should the military become engaged</a:t>
            </a:r>
          </a:p>
          <a:p>
            <a:pPr marL="514350" indent="-514350">
              <a:buFont typeface="+mj-lt"/>
              <a:buAutoNum type="arabicPeriod"/>
            </a:pPr>
            <a:r>
              <a:rPr lang="en-US" dirty="0" smtClean="0"/>
              <a:t>An “inter-agency” component, including civilians from the State Department and other </a:t>
            </a:r>
            <a:r>
              <a:rPr lang="en-US" dirty="0" smtClean="0"/>
              <a:t>agencies working within AFRICOM</a:t>
            </a:r>
            <a:endParaRPr lang="en-US" dirty="0" smtClean="0"/>
          </a:p>
          <a:p>
            <a:pPr marL="514350" indent="-514350">
              <a:buFont typeface="+mj-lt"/>
              <a:buAutoNum type="arabicPeriod"/>
            </a:pPr>
            <a:r>
              <a:rPr lang="en-US" dirty="0" smtClean="0"/>
              <a:t>Non-combat missions including a greater Department of Defense role in development work (which had previously been carried out by non-military contractors)</a:t>
            </a:r>
          </a:p>
          <a:p>
            <a:pPr marL="514350" indent="-514350">
              <a:buFont typeface="+mj-lt"/>
              <a:buAutoNum type="arabicPeriod"/>
            </a:pPr>
            <a:r>
              <a:rPr lang="en-US" dirty="0" smtClean="0"/>
              <a:t>Increased DOD role in humanitarian operations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13" name="Text Placeholder 12"/>
          <p:cNvSpPr>
            <a:spLocks noGrp="1"/>
          </p:cNvSpPr>
          <p:nvPr>
            <p:ph type="body" idx="1"/>
          </p:nvPr>
        </p:nvSpPr>
        <p:spPr>
          <a:xfrm>
            <a:off x="381000" y="1066800"/>
            <a:ext cx="4267200" cy="609600"/>
          </a:xfrm>
        </p:spPr>
        <p:txBody>
          <a:bodyPr/>
          <a:lstStyle/>
          <a:p>
            <a:r>
              <a:rPr lang="en-US" sz="1400" b="0" dirty="0" smtClean="0"/>
              <a:t>A civil affairs team from CJTF-HOA discussing access to water off the coast of Tanzania (September 2010)</a:t>
            </a:r>
            <a:endParaRPr lang="en-US" sz="1400" b="0" dirty="0"/>
          </a:p>
        </p:txBody>
      </p:sp>
      <p:sp>
        <p:nvSpPr>
          <p:cNvPr id="15" name="Text Placeholder 14"/>
          <p:cNvSpPr>
            <a:spLocks noGrp="1"/>
          </p:cNvSpPr>
          <p:nvPr>
            <p:ph type="body" sz="half" idx="3"/>
          </p:nvPr>
        </p:nvSpPr>
        <p:spPr>
          <a:xfrm>
            <a:off x="5867400" y="2438400"/>
            <a:ext cx="3124200" cy="609600"/>
          </a:xfrm>
        </p:spPr>
        <p:txBody>
          <a:bodyPr/>
          <a:lstStyle/>
          <a:p>
            <a:r>
              <a:rPr lang="en-US" sz="1400" b="0" dirty="0" smtClean="0"/>
              <a:t>Training for maritime security off the coast of Senegal (August 2010)</a:t>
            </a:r>
            <a:endParaRPr lang="en-US" sz="1400" b="0" dirty="0"/>
          </a:p>
        </p:txBody>
      </p:sp>
      <p:sp>
        <p:nvSpPr>
          <p:cNvPr id="6" name="Slide Number Placeholder 5"/>
          <p:cNvSpPr>
            <a:spLocks noGrp="1"/>
          </p:cNvSpPr>
          <p:nvPr>
            <p:ph type="sldNum" sz="quarter" idx="12"/>
          </p:nvPr>
        </p:nvSpPr>
        <p:spPr/>
        <p:txBody>
          <a:bodyPr/>
          <a:lstStyle/>
          <a:p>
            <a:fld id="{D37CFAE6-6D9F-4BC1-BFDD-BE42422A8804}" type="slidenum">
              <a:rPr lang="en-US" smtClean="0"/>
              <a:pPr/>
              <a:t>8</a:t>
            </a:fld>
            <a:endParaRPr lang="en-US"/>
          </a:p>
        </p:txBody>
      </p:sp>
      <p:pic>
        <p:nvPicPr>
          <p:cNvPr id="54274" name="Picture 2"/>
          <p:cNvPicPr>
            <a:picLocks noGrp="1" noChangeAspect="1" noChangeArrowheads="1"/>
          </p:cNvPicPr>
          <p:nvPr>
            <p:ph sz="half" idx="2"/>
          </p:nvPr>
        </p:nvPicPr>
        <p:blipFill>
          <a:blip r:embed="rId2" cstate="email"/>
          <a:srcRect/>
          <a:stretch>
            <a:fillRect/>
          </a:stretch>
        </p:blipFill>
        <p:spPr bwMode="auto">
          <a:xfrm>
            <a:off x="228600" y="1901074"/>
            <a:ext cx="4648200" cy="3317608"/>
          </a:xfrm>
          <a:prstGeom prst="rect">
            <a:avLst/>
          </a:prstGeom>
          <a:noFill/>
          <a:ln w="9525">
            <a:noFill/>
            <a:miter lim="800000"/>
            <a:headEnd/>
            <a:tailEnd/>
          </a:ln>
        </p:spPr>
      </p:pic>
      <p:pic>
        <p:nvPicPr>
          <p:cNvPr id="54275" name="Picture 3"/>
          <p:cNvPicPr>
            <a:picLocks noGrp="1" noChangeAspect="1" noChangeArrowheads="1"/>
          </p:cNvPicPr>
          <p:nvPr>
            <p:ph sz="half" idx="4"/>
          </p:nvPr>
        </p:nvPicPr>
        <p:blipFill>
          <a:blip r:embed="rId3" cstate="email"/>
          <a:srcRect/>
          <a:stretch>
            <a:fillRect/>
          </a:stretch>
        </p:blipFill>
        <p:spPr bwMode="auto">
          <a:xfrm>
            <a:off x="4419600" y="3287160"/>
            <a:ext cx="4572000" cy="3267489"/>
          </a:xfrm>
          <a:prstGeom prst="rect">
            <a:avLst/>
          </a:prstGeom>
          <a:noFill/>
          <a:ln w="9525">
            <a:noFill/>
            <a:miter lim="800000"/>
            <a:headEnd/>
            <a:tailEnd/>
          </a:ln>
        </p:spPr>
      </p:pic>
      <p:sp>
        <p:nvSpPr>
          <p:cNvPr id="8" name="TextBox 7"/>
          <p:cNvSpPr txBox="1"/>
          <p:nvPr/>
        </p:nvSpPr>
        <p:spPr>
          <a:xfrm>
            <a:off x="1066800" y="6172200"/>
            <a:ext cx="2438400" cy="307777"/>
          </a:xfrm>
          <a:prstGeom prst="rect">
            <a:avLst/>
          </a:prstGeom>
          <a:noFill/>
        </p:spPr>
        <p:txBody>
          <a:bodyPr wrap="square" rtlCol="0">
            <a:spAutoFit/>
          </a:bodyPr>
          <a:lstStyle/>
          <a:p>
            <a:r>
              <a:rPr lang="en-US" sz="1400" dirty="0" smtClean="0"/>
              <a:t>Photos from AFRICOM’s website</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417638"/>
          </a:xfrm>
        </p:spPr>
        <p:txBody>
          <a:bodyPr>
            <a:noAutofit/>
          </a:bodyPr>
          <a:lstStyle/>
          <a:p>
            <a:r>
              <a:rPr lang="en-US" sz="3200" dirty="0" smtClean="0"/>
              <a:t>U.S. attempted to reassure Africans about American interests, but it made conflicting statements on key issues</a:t>
            </a:r>
            <a:endParaRPr lang="en-US" sz="3200" dirty="0"/>
          </a:p>
        </p:txBody>
      </p:sp>
      <p:sp>
        <p:nvSpPr>
          <p:cNvPr id="7" name="Slide Number Placeholder 6"/>
          <p:cNvSpPr>
            <a:spLocks noGrp="1"/>
          </p:cNvSpPr>
          <p:nvPr>
            <p:ph type="sldNum" sz="quarter" idx="12"/>
          </p:nvPr>
        </p:nvSpPr>
        <p:spPr/>
        <p:txBody>
          <a:bodyPr/>
          <a:lstStyle/>
          <a:p>
            <a:fld id="{D37CFAE6-6D9F-4BC1-BFDD-BE42422A8804}" type="slidenum">
              <a:rPr lang="en-US" smtClean="0"/>
              <a:pPr/>
              <a:t>9</a:t>
            </a:fld>
            <a:endParaRPr lang="en-US"/>
          </a:p>
        </p:txBody>
      </p:sp>
      <p:sp>
        <p:nvSpPr>
          <p:cNvPr id="4" name="Content Placeholder 3"/>
          <p:cNvSpPr>
            <a:spLocks noGrp="1"/>
          </p:cNvSpPr>
          <p:nvPr>
            <p:ph sz="quarter" idx="1"/>
          </p:nvPr>
        </p:nvSpPr>
        <p:spPr>
          <a:xfrm>
            <a:off x="914400" y="1981200"/>
            <a:ext cx="7772400" cy="4038600"/>
          </a:xfrm>
        </p:spPr>
        <p:txBody>
          <a:bodyPr>
            <a:normAutofit lnSpcReduction="10000"/>
          </a:bodyPr>
          <a:lstStyle/>
          <a:p>
            <a:pPr marL="514350" indent="-514350">
              <a:buFont typeface="+mj-lt"/>
              <a:buAutoNum type="arabicPeriod"/>
            </a:pPr>
            <a:r>
              <a:rPr lang="en-US" dirty="0" smtClean="0"/>
              <a:t>Deemphasized </a:t>
            </a:r>
            <a:r>
              <a:rPr lang="en-US" b="1" dirty="0" smtClean="0"/>
              <a:t>counter-terrorism</a:t>
            </a:r>
            <a:r>
              <a:rPr lang="en-US" dirty="0" smtClean="0"/>
              <a:t>, even though aid was increasing and DOD was under political pressure to do more </a:t>
            </a:r>
            <a:r>
              <a:rPr lang="en-US" dirty="0" smtClean="0"/>
              <a:t>about political </a:t>
            </a:r>
            <a:r>
              <a:rPr lang="en-US" dirty="0" smtClean="0"/>
              <a:t>extremism in Africa</a:t>
            </a:r>
          </a:p>
          <a:p>
            <a:pPr marL="514350" indent="-514350">
              <a:buFont typeface="+mj-lt"/>
              <a:buAutoNum type="arabicPeriod"/>
            </a:pPr>
            <a:r>
              <a:rPr lang="en-US" dirty="0" smtClean="0"/>
              <a:t>Said AFRICOM wasn’t about </a:t>
            </a:r>
            <a:r>
              <a:rPr lang="en-US" b="1" dirty="0" smtClean="0"/>
              <a:t>oil</a:t>
            </a:r>
            <a:r>
              <a:rPr lang="en-US" dirty="0" smtClean="0"/>
              <a:t>, even though policy planners regularly identify African resources as a strategic interests</a:t>
            </a:r>
          </a:p>
          <a:p>
            <a:pPr marL="514350" indent="-514350">
              <a:buFont typeface="+mj-lt"/>
              <a:buAutoNum type="arabicPeriod"/>
            </a:pPr>
            <a:r>
              <a:rPr lang="en-US" dirty="0" smtClean="0"/>
              <a:t>After DOD clarified the difference between a </a:t>
            </a:r>
            <a:r>
              <a:rPr lang="en-US" b="1" dirty="0" smtClean="0"/>
              <a:t>military “base” </a:t>
            </a:r>
            <a:r>
              <a:rPr lang="en-US" dirty="0" smtClean="0"/>
              <a:t>and a “headquarters,” it </a:t>
            </a:r>
            <a:r>
              <a:rPr lang="en-US" dirty="0" smtClean="0"/>
              <a:t>used this distinction as </a:t>
            </a:r>
            <a:r>
              <a:rPr lang="en-US" dirty="0" smtClean="0"/>
              <a:t>symptomatic of </a:t>
            </a:r>
            <a:r>
              <a:rPr lang="en-US" dirty="0" smtClean="0"/>
              <a:t>broader African misunderstandings </a:t>
            </a:r>
            <a:r>
              <a:rPr lang="en-US" dirty="0" smtClean="0"/>
              <a:t>about American interests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541</TotalTime>
  <Words>2108</Words>
  <Application>Microsoft Office PowerPoint</Application>
  <PresentationFormat>On-screen Show (4:3)</PresentationFormat>
  <Paragraphs>344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African Responses to the  U.S. Africa Command</vt:lpstr>
      <vt:lpstr>Table of Contents</vt:lpstr>
      <vt:lpstr>Rationale and Background</vt:lpstr>
      <vt:lpstr>America’s Post-Cold War  Interests in Africa</vt:lpstr>
      <vt:lpstr>Slide 5</vt:lpstr>
      <vt:lpstr>Does AFRICOM indicate change or or continuity in US policy? </vt:lpstr>
      <vt:lpstr>Slide 7</vt:lpstr>
      <vt:lpstr>Slide 8</vt:lpstr>
      <vt:lpstr>U.S. attempted to reassure Africans about American interests, but it made conflicting statements on key issues</vt:lpstr>
      <vt:lpstr>Examples of how Africans reacted</vt:lpstr>
      <vt:lpstr>DOD attributed these responses to a public relations blunder</vt:lpstr>
      <vt:lpstr>An Alternative “Political Economy” Explanation</vt:lpstr>
      <vt:lpstr>Have these economic trends influenced reactions to policy? </vt:lpstr>
      <vt:lpstr>Country Classifications</vt:lpstr>
      <vt:lpstr>Distribution of coded responses</vt:lpstr>
      <vt:lpstr>Examples of coded text from the content analysis</vt:lpstr>
      <vt:lpstr>More examples of coded text</vt:lpstr>
      <vt:lpstr>Average Level of Opposition (higher number = more opposition)</vt:lpstr>
      <vt:lpstr>Conclusions and implications</vt:lpstr>
      <vt:lpstr>Possible critiques</vt:lpstr>
      <vt:lpstr>Suggested discussion questions</vt:lpstr>
      <vt:lpstr>Slide 22</vt:lpstr>
      <vt:lpstr>Suggested companion readings</vt:lpstr>
    </vt:vector>
  </TitlesOfParts>
  <Company>American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AFRICOM  and America’s Evolving Interests</dc:title>
  <dc:creator>Support</dc:creator>
  <cp:lastModifiedBy>Carl LeVan</cp:lastModifiedBy>
  <cp:revision>50</cp:revision>
  <dcterms:created xsi:type="dcterms:W3CDTF">2010-09-28T14:09:11Z</dcterms:created>
  <dcterms:modified xsi:type="dcterms:W3CDTF">2010-12-29T15:04:36Z</dcterms:modified>
</cp:coreProperties>
</file>