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3" r:id="rId2"/>
  </p:sldMasterIdLst>
  <p:notesMasterIdLst>
    <p:notesMasterId r:id="rId15"/>
  </p:notesMasterIdLst>
  <p:sldIdLst>
    <p:sldId id="256" r:id="rId3"/>
    <p:sldId id="257" r:id="rId4"/>
    <p:sldId id="258" r:id="rId5"/>
    <p:sldId id="279" r:id="rId6"/>
    <p:sldId id="265" r:id="rId7"/>
    <p:sldId id="270" r:id="rId8"/>
    <p:sldId id="271" r:id="rId9"/>
    <p:sldId id="272" r:id="rId10"/>
    <p:sldId id="273" r:id="rId11"/>
    <p:sldId id="262" r:id="rId12"/>
    <p:sldId id="305" r:id="rId13"/>
    <p:sldId id="30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88" autoAdjust="0"/>
  </p:normalViewPr>
  <p:slideViewPr>
    <p:cSldViewPr>
      <p:cViewPr varScale="1">
        <p:scale>
          <a:sx n="69" d="100"/>
          <a:sy n="69" d="100"/>
        </p:scale>
        <p:origin x="-118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7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959385-4080-4FF1-AA9D-2E008641D8E5}" type="datetimeFigureOut">
              <a:rPr lang="en-US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B0F90B-5DDB-452A-868B-8B303CD80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9415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20C6CE-FD8E-49DE-B792-B18DBF02178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B1F981-86D1-4D4C-B6B7-BDFE5B0B22C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8C36D6-7480-4A2F-95F4-FF545232B51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20C6CE-FD8E-49DE-B792-B18DBF02178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9D29FC-A6C7-49F8-A964-69D49BAB93B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A64E89-F758-46BB-BA46-5ABB691C592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8C36D6-7480-4A2F-95F4-FF545232B51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8C36D6-7480-4A2F-95F4-FF545232B51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8C36D6-7480-4A2F-95F4-FF545232B51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8C36D6-7480-4A2F-95F4-FF545232B51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8C36D6-7480-4A2F-95F4-FF545232B51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8C36D6-7480-4A2F-95F4-FF545232B51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7878-9E7F-4D75-AB71-B42D28087A91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362F-1E3A-4CAC-A5BD-2E907AF2A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7878-9E7F-4D75-AB71-B42D28087A91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362F-1E3A-4CAC-A5BD-2E907AF2A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7878-9E7F-4D75-AB71-B42D28087A91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362F-1E3A-4CAC-A5BD-2E907AF2A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152400" y="1752600"/>
            <a:ext cx="8991600" cy="51054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1752600"/>
            <a:ext cx="9144000" cy="152400"/>
          </a:xfrm>
          <a:prstGeom prst="rect">
            <a:avLst/>
          </a:prstGeom>
          <a:solidFill>
            <a:srgbClr val="C2113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1905000"/>
            <a:ext cx="152400" cy="4953000"/>
          </a:xfrm>
          <a:prstGeom prst="rect">
            <a:avLst/>
          </a:prstGeom>
          <a:solidFill>
            <a:srgbClr val="002A6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22"/>
          <p:cNvPicPr>
            <a:picLocks noChangeAspect="1" noChangeArrowheads="1"/>
          </p:cNvPicPr>
          <p:nvPr/>
        </p:nvPicPr>
        <p:blipFill>
          <a:blip r:embed="rId2" cstate="print"/>
          <a:srcRect r="63464"/>
          <a:stretch>
            <a:fillRect/>
          </a:stretch>
        </p:blipFill>
        <p:spPr bwMode="auto">
          <a:xfrm>
            <a:off x="455613" y="455613"/>
            <a:ext cx="3005137" cy="84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2FB8F-29C8-43FC-A808-6534EE1F681F}" type="datetimeFigureOut">
              <a:rPr lang="en-US" smtClean="0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49962-6538-446A-B4D3-934732C295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1D0EE-D92D-45E1-B66A-271624D5F2BC}" type="datetimeFigureOut">
              <a:rPr lang="en-US" smtClean="0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9B60A-90AB-4C18-85C0-42F6315BFD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90D1A-05EB-4DB7-9ECB-4D25C1537B71}" type="datetimeFigureOut">
              <a:rPr lang="en-US" smtClean="0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9E5E9-B9ED-4556-97D2-2BBD5A923F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6900" y="2286000"/>
            <a:ext cx="4008438" cy="243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2286000"/>
            <a:ext cx="4008437" cy="243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B8CC3-A292-46B5-8FE4-FF5EB468800E}" type="datetimeFigureOut">
              <a:rPr lang="en-US" smtClean="0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32081-0C2F-4FA5-9806-EC0B640562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BD7DA-7A48-4BDE-A5F7-F451F93E8FA7}" type="datetimeFigureOut">
              <a:rPr lang="en-US" smtClean="0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D2D36-792C-4935-8528-C9278DE7FD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8EAA5-4A68-4700-BBAF-FE68D42477D8}" type="datetimeFigureOut">
              <a:rPr lang="en-US" smtClean="0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5A2BE-CD4A-454D-B092-F9AF4073B9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1DF32-2545-4CAB-B3C1-5A5C2C36D725}" type="datetimeFigureOut">
              <a:rPr lang="en-US" smtClean="0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56C4F-36CE-4A51-BCD7-47C4E3FD55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8017E-0C36-44C8-991E-E71EE6FBB0EA}" type="datetimeFigureOut">
              <a:rPr lang="en-US" smtClean="0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EED2F0-A991-4DF7-98FD-4C8BC8A07C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7878-9E7F-4D75-AB71-B42D28087A91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362F-1E3A-4CAC-A5BD-2E907AF2A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0771C-CCB1-4D8A-B8E8-8EB8A37482D0}" type="datetimeFigureOut">
              <a:rPr lang="en-US" smtClean="0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B5B0E-FBC1-4B6A-8BCC-9421CD3B9D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BED84-72EC-4B37-8D96-B32C310EAD58}" type="datetimeFigureOut">
              <a:rPr lang="en-US" smtClean="0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6E7F4-8883-484C-9A54-7361DF3830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1447800"/>
            <a:ext cx="2041525" cy="3276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6900" y="1447800"/>
            <a:ext cx="5975350" cy="3276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CC50F-3DBA-4AB8-A089-859BBA4A6C3C}" type="datetimeFigureOut">
              <a:rPr lang="en-US" smtClean="0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04B5A-E8F4-4C77-92D6-87F84187D9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96900" y="1447800"/>
            <a:ext cx="8169275" cy="3276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43550-7210-4726-AB11-34DE12D0EB86}" type="datetimeFigureOut">
              <a:rPr lang="en-US" smtClean="0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5870E-773E-43C2-B525-E8A8D43A33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80089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6900" y="2286000"/>
            <a:ext cx="4008438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2286000"/>
            <a:ext cx="4008437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43550-7210-4726-AB11-34DE12D0EB86}" type="datetimeFigureOut">
              <a:rPr lang="en-US" smtClean="0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5870E-773E-43C2-B525-E8A8D43A33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43550-7210-4726-AB11-34DE12D0EB86}" type="datetimeFigureOut">
              <a:rPr lang="en-US" smtClean="0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5870E-773E-43C2-B525-E8A8D43A33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743550-7210-4726-AB11-34DE12D0EB86}" type="datetimeFigureOut">
              <a:rPr lang="en-US" smtClean="0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5870E-773E-43C2-B525-E8A8D43A33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7878-9E7F-4D75-AB71-B42D28087A91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362F-1E3A-4CAC-A5BD-2E907AF2A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7878-9E7F-4D75-AB71-B42D28087A91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362F-1E3A-4CAC-A5BD-2E907AF2A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7878-9E7F-4D75-AB71-B42D28087A91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362F-1E3A-4CAC-A5BD-2E907AF2A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7878-9E7F-4D75-AB71-B42D28087A91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362F-1E3A-4CAC-A5BD-2E907AF2A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7878-9E7F-4D75-AB71-B42D28087A91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362F-1E3A-4CAC-A5BD-2E907AF2A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7878-9E7F-4D75-AB71-B42D28087A91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362F-1E3A-4CAC-A5BD-2E907AF2A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7878-9E7F-4D75-AB71-B42D28087A91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362F-1E3A-4CAC-A5BD-2E907AF2A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447800"/>
            <a:ext cx="80089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6900" y="2286000"/>
            <a:ext cx="816927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First level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fld id="{FD743550-7210-4726-AB11-34DE12D0EB86}" type="datetimeFigureOut">
              <a:rPr lang="en-US" smtClean="0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4BE5870E-773E-43C2-B525-E8A8D43A33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0"/>
          <p:cNvSpPr>
            <a:spLocks noChangeArrowheads="1"/>
          </p:cNvSpPr>
          <p:nvPr/>
        </p:nvSpPr>
        <p:spPr bwMode="auto">
          <a:xfrm>
            <a:off x="0" y="1066800"/>
            <a:ext cx="9144000" cy="152400"/>
          </a:xfrm>
          <a:prstGeom prst="rect">
            <a:avLst/>
          </a:prstGeom>
          <a:solidFill>
            <a:srgbClr val="C2113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11"/>
          <p:cNvSpPr>
            <a:spLocks noChangeArrowheads="1"/>
          </p:cNvSpPr>
          <p:nvPr/>
        </p:nvSpPr>
        <p:spPr bwMode="auto">
          <a:xfrm>
            <a:off x="0" y="1219200"/>
            <a:ext cx="152400" cy="5638800"/>
          </a:xfrm>
          <a:prstGeom prst="rect">
            <a:avLst/>
          </a:prstGeom>
          <a:solidFill>
            <a:srgbClr val="002A6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2A6C"/>
              </a:solidFill>
            </a:endParaRPr>
          </a:p>
        </p:txBody>
      </p:sp>
      <p:pic>
        <p:nvPicPr>
          <p:cNvPr id="1033" name="Picture 20"/>
          <p:cNvPicPr>
            <a:picLocks noChangeAspect="1" noChangeArrowheads="1"/>
          </p:cNvPicPr>
          <p:nvPr/>
        </p:nvPicPr>
        <p:blipFill>
          <a:blip r:embed="rId17" cstate="print"/>
          <a:srcRect r="63464"/>
          <a:stretch>
            <a:fillRect/>
          </a:stretch>
        </p:blipFill>
        <p:spPr bwMode="auto">
          <a:xfrm>
            <a:off x="227013" y="228600"/>
            <a:ext cx="24225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60" r:id="rId1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A6C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A6C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A6C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A6C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A6C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A6C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A6C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A6C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A6C"/>
          </a:solidFill>
          <a:latin typeface="Arial" charset="0"/>
        </a:defRPr>
      </a:lvl9pPr>
    </p:titleStyle>
    <p:bodyStyle>
      <a:lvl1pPr marL="290513" indent="-290513" algn="l" rtl="0" eaLnBrk="1" fontAlgn="base" hangingPunct="1">
        <a:spcBef>
          <a:spcPct val="0"/>
        </a:spcBef>
        <a:spcAft>
          <a:spcPct val="0"/>
        </a:spcAft>
        <a:buSzPct val="95000"/>
        <a:buFont typeface="Wingdings" pitchFamily="2" charset="2"/>
        <a:buChar char="l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682625" indent="-277813" algn="l" rtl="0" eaLnBrk="1" fontAlgn="base" hangingPunct="1">
        <a:spcBef>
          <a:spcPct val="20000"/>
        </a:spcBef>
        <a:spcAft>
          <a:spcPct val="0"/>
        </a:spcAft>
        <a:buFont typeface="Symbol" pitchFamily="18" charset="2"/>
        <a:buChar char="-"/>
        <a:defRPr sz="2000">
          <a:solidFill>
            <a:schemeClr val="tx1"/>
          </a:solidFill>
          <a:latin typeface="+mn-lt"/>
        </a:defRPr>
      </a:lvl2pPr>
      <a:lvl3pPr marL="1025525" indent="-228600" algn="l" rtl="0" eaLnBrk="1" fontAlgn="base" hangingPunct="1">
        <a:spcBef>
          <a:spcPct val="20000"/>
        </a:spcBef>
        <a:spcAft>
          <a:spcPct val="0"/>
        </a:spcAft>
        <a:buFont typeface="Wingdings 3" pitchFamily="18" charset="2"/>
        <a:buChar char="u"/>
        <a:defRPr>
          <a:solidFill>
            <a:schemeClr val="tx1"/>
          </a:solidFill>
          <a:latin typeface="+mn-lt"/>
        </a:defRPr>
      </a:lvl3pPr>
      <a:lvl4pPr marL="1311275" indent="-171450" algn="l" rtl="0" eaLnBrk="1" fontAlgn="base" hangingPunct="1">
        <a:spcBef>
          <a:spcPct val="20000"/>
        </a:spcBef>
        <a:spcAft>
          <a:spcPct val="0"/>
        </a:spcAft>
        <a:buFont typeface="Symbol" pitchFamily="18" charset="2"/>
        <a:buChar char="·"/>
        <a:defRPr sz="1600">
          <a:solidFill>
            <a:schemeClr val="tx1"/>
          </a:solidFill>
          <a:latin typeface="+mn-lt"/>
        </a:defRPr>
      </a:lvl4pPr>
      <a:lvl5pPr marL="1597025" indent="-17145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54225" indent="-17145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511425" indent="-17145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68625" indent="-17145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425825" indent="-17145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7772400" cy="1143000"/>
          </a:xfrm>
        </p:spPr>
        <p:txBody>
          <a:bodyPr/>
          <a:lstStyle/>
          <a:p>
            <a:r>
              <a:rPr lang="en-US" dirty="0" smtClean="0"/>
              <a:t>Comparative Assessment of Decentralization in Africa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American University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November 14, </a:t>
            </a:r>
            <a:r>
              <a:rPr lang="en-US" dirty="0" smtClean="0"/>
              <a:t>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Comparative Findings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596900" y="2057400"/>
            <a:ext cx="8169275" cy="4419600"/>
          </a:xfrm>
        </p:spPr>
        <p:txBody>
          <a:bodyPr/>
          <a:lstStyle/>
          <a:p>
            <a:r>
              <a:rPr lang="en-US" dirty="0" smtClean="0"/>
              <a:t>More progress on Authority vs. other objectives</a:t>
            </a:r>
          </a:p>
          <a:p>
            <a:pPr lvl="1"/>
            <a:r>
              <a:rPr lang="en-US" dirty="0" smtClean="0"/>
              <a:t>Decentralization needs further implementation after legislation</a:t>
            </a:r>
          </a:p>
          <a:p>
            <a:r>
              <a:rPr lang="en-US" dirty="0" smtClean="0"/>
              <a:t>Achievements</a:t>
            </a:r>
          </a:p>
          <a:p>
            <a:pPr lvl="1"/>
            <a:r>
              <a:rPr lang="en-US" dirty="0" smtClean="0"/>
              <a:t>Political: regular subnational elections</a:t>
            </a:r>
          </a:p>
          <a:p>
            <a:pPr lvl="1"/>
            <a:r>
              <a:rPr lang="en-US" dirty="0" smtClean="0"/>
              <a:t>Fiscal: formula-based transfers (less central discretion)</a:t>
            </a:r>
          </a:p>
          <a:p>
            <a:pPr lvl="1"/>
            <a:r>
              <a:rPr lang="en-US" dirty="0" smtClean="0"/>
              <a:t>Administrative: transfer of responsibilities</a:t>
            </a:r>
          </a:p>
          <a:p>
            <a:r>
              <a:rPr lang="en-US" dirty="0" smtClean="0"/>
              <a:t>Limitations</a:t>
            </a:r>
          </a:p>
          <a:p>
            <a:pPr lvl="1"/>
            <a:r>
              <a:rPr lang="en-US" dirty="0" smtClean="0"/>
              <a:t>Political: dominant parties and state bureaucracies</a:t>
            </a:r>
          </a:p>
          <a:p>
            <a:pPr lvl="1"/>
            <a:r>
              <a:rPr lang="en-US" dirty="0" smtClean="0"/>
              <a:t>Fiscal</a:t>
            </a:r>
            <a:r>
              <a:rPr lang="en-US" dirty="0"/>
              <a:t>: </a:t>
            </a:r>
            <a:r>
              <a:rPr lang="en-US" dirty="0" smtClean="0"/>
              <a:t>limited own-source revenue and tight spending controls</a:t>
            </a:r>
            <a:endParaRPr lang="en-US" dirty="0"/>
          </a:p>
          <a:p>
            <a:pPr lvl="1"/>
            <a:r>
              <a:rPr lang="en-US" dirty="0"/>
              <a:t>Administrative: </a:t>
            </a:r>
            <a:r>
              <a:rPr lang="en-US" dirty="0" smtClean="0"/>
              <a:t>civil service often remains centralized</a:t>
            </a:r>
            <a:endParaRPr lang="en-US" dirty="0"/>
          </a:p>
          <a:p>
            <a:r>
              <a:rPr lang="en-US" dirty="0" smtClean="0"/>
              <a:t>USAID’s 4 objectives: opportunities and threats</a:t>
            </a:r>
          </a:p>
          <a:p>
            <a:pPr lvl="2"/>
            <a:r>
              <a:rPr lang="en-US" dirty="0" smtClean="0"/>
              <a:t>Several mechanisms for action</a:t>
            </a:r>
          </a:p>
          <a:p>
            <a:pPr lvl="2"/>
            <a:r>
              <a:rPr lang="en-US" dirty="0" smtClean="0"/>
              <a:t>Also “deficit” in any one area can undermine whole process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590800" y="304800"/>
            <a:ext cx="64087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A6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0"/>
            <a:ext cx="6408738" cy="533400"/>
          </a:xfrm>
        </p:spPr>
        <p:txBody>
          <a:bodyPr/>
          <a:lstStyle/>
          <a:p>
            <a:r>
              <a:rPr lang="en-US" dirty="0" smtClean="0"/>
              <a:t>Conclusions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181736"/>
              </p:ext>
            </p:extLst>
          </p:nvPr>
        </p:nvGraphicFramePr>
        <p:xfrm>
          <a:off x="596900" y="1762760"/>
          <a:ext cx="8169276" cy="4942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23092"/>
                <a:gridCol w="2723092"/>
                <a:gridCol w="27230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Contexts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Country examples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Recommendations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Histories of conflict</a:t>
                      </a:r>
                    </a:p>
                    <a:p>
                      <a:endParaRPr lang="en-US" sz="1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Mozambique </a:t>
                      </a:r>
                    </a:p>
                    <a:p>
                      <a:r>
                        <a:rPr lang="en-US" sz="1800" dirty="0" smtClean="0"/>
                        <a:t>Ethiopia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Support mobilization</a:t>
                      </a:r>
                      <a:r>
                        <a:rPr lang="en-US" sz="1800" baseline="0" dirty="0" smtClean="0"/>
                        <a:t> of</a:t>
                      </a:r>
                      <a:r>
                        <a:rPr lang="en-US" sz="1800" dirty="0" smtClean="0"/>
                        <a:t> local resources along with central monitoring </a:t>
                      </a:r>
                      <a:endParaRPr lang="en-US" sz="1800" i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Federal structures </a:t>
                      </a:r>
                    </a:p>
                    <a:p>
                      <a:endParaRPr lang="en-US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Nigeria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South Africa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Support coordinating institutions across sectors and levels  </a:t>
                      </a:r>
                      <a:endParaRPr lang="en-US" sz="1800" i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Strong local</a:t>
                      </a:r>
                      <a:r>
                        <a:rPr lang="en-US" sz="1800" b="1" baseline="0" dirty="0" smtClean="0"/>
                        <a:t> </a:t>
                      </a:r>
                      <a:r>
                        <a:rPr lang="en-US" sz="1800" b="1" dirty="0" smtClean="0"/>
                        <a:t>institutions</a:t>
                      </a:r>
                      <a:r>
                        <a:rPr lang="en-US" sz="1800" b="1" baseline="0" dirty="0" smtClean="0"/>
                        <a:t> </a:t>
                      </a:r>
                      <a:endParaRPr lang="en-US" sz="1800" b="1" dirty="0" smtClean="0"/>
                    </a:p>
                    <a:p>
                      <a:endParaRPr lang="en-US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Ghana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Uganda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Facilitate communication between local officials and civil society</a:t>
                      </a:r>
                      <a:endParaRPr lang="en-US" sz="1800" i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Dominant parties </a:t>
                      </a:r>
                    </a:p>
                    <a:p>
                      <a:endParaRPr lang="en-US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Burkina Faso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Tanzania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Prioritize intra-party dialogue and training</a:t>
                      </a:r>
                      <a:r>
                        <a:rPr lang="en-US" sz="1800" baseline="0" dirty="0" smtClean="0"/>
                        <a:t> of </a:t>
                      </a:r>
                      <a:r>
                        <a:rPr lang="en-US" sz="1800" dirty="0" smtClean="0"/>
                        <a:t>permanent local staff</a:t>
                      </a:r>
                      <a:endParaRPr lang="en-US" sz="1800" i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Legacies of centralism</a:t>
                      </a:r>
                    </a:p>
                    <a:p>
                      <a:endParaRPr lang="en-US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Botswana</a:t>
                      </a:r>
                      <a:r>
                        <a:rPr lang="en-US" sz="1800" baseline="0" dirty="0" smtClean="0"/>
                        <a:t> </a:t>
                      </a:r>
                    </a:p>
                    <a:p>
                      <a:r>
                        <a:rPr lang="en-US" sz="1800" baseline="0" dirty="0" smtClean="0"/>
                        <a:t>Mali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Support decentralization that requires more local capacity over time </a:t>
                      </a:r>
                      <a:endParaRPr lang="en-US" sz="1800" i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 bwMode="auto">
          <a:xfrm>
            <a:off x="533400" y="1219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rgbClr val="002A6C"/>
                </a:solidFill>
                <a:latin typeface="+mj-lt"/>
                <a:ea typeface="+mj-ea"/>
                <a:cs typeface="+mj-cs"/>
              </a:rPr>
              <a:t>Illustrative Programming Implications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002A6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9447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7772400" cy="1143000"/>
          </a:xfrm>
        </p:spPr>
        <p:txBody>
          <a:bodyPr/>
          <a:lstStyle/>
          <a:p>
            <a:r>
              <a:rPr lang="en-US" dirty="0" smtClean="0"/>
              <a:t>Comparative Assessment of Decentralization in Africa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American University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November 14, </a:t>
            </a:r>
            <a:r>
              <a:rPr lang="en-US" dirty="0" smtClean="0"/>
              <a:t>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5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Background to the Study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596900" y="1981200"/>
            <a:ext cx="8169275" cy="2438400"/>
          </a:xfrm>
        </p:spPr>
        <p:txBody>
          <a:bodyPr/>
          <a:lstStyle/>
          <a:p>
            <a:pPr eaLnBrk="1" hangingPunct="1"/>
            <a:r>
              <a:rPr lang="en-US" i="1" dirty="0" smtClean="0"/>
              <a:t>Comparative Assessment of Decentralization in Africa </a:t>
            </a:r>
            <a:r>
              <a:rPr lang="en-US" dirty="0" smtClean="0"/>
              <a:t>(2010)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Final Report: Comparative Assessment</a:t>
            </a:r>
          </a:p>
          <a:p>
            <a:pPr lvl="1" eaLnBrk="1" hangingPunct="1"/>
            <a:r>
              <a:rPr lang="en-US" dirty="0" smtClean="0"/>
              <a:t>Lessons for Decentralization &amp; Democratic Local Governance</a:t>
            </a:r>
          </a:p>
          <a:p>
            <a:pPr lvl="1" eaLnBrk="1" hangingPunct="1"/>
            <a:r>
              <a:rPr lang="en-US" dirty="0" smtClean="0"/>
              <a:t>Focus more on conditions than </a:t>
            </a:r>
            <a:r>
              <a:rPr lang="en-US" i="1" dirty="0" smtClean="0"/>
              <a:t>programming</a:t>
            </a:r>
          </a:p>
          <a:p>
            <a:pPr lvl="1" eaLnBrk="1" hangingPunct="1"/>
            <a:r>
              <a:rPr lang="en-US" dirty="0" smtClean="0"/>
              <a:t>Programming implications currently under study (2011)</a:t>
            </a:r>
          </a:p>
          <a:p>
            <a:pPr lvl="1"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Country Reports: 10 country case studies</a:t>
            </a:r>
          </a:p>
          <a:p>
            <a:pPr lvl="1" eaLnBrk="1" hangingPunct="1"/>
            <a:r>
              <a:rPr lang="en-US" dirty="0" smtClean="0"/>
              <a:t>Stand-alone studies and inputs into Comparative Assessment</a:t>
            </a:r>
          </a:p>
          <a:p>
            <a:pPr lvl="1" eaLnBrk="1" hangingPunct="1"/>
            <a:r>
              <a:rPr lang="en-US" dirty="0" smtClean="0"/>
              <a:t>Based on 10 desk studies &amp; 5 in-country studies</a:t>
            </a:r>
          </a:p>
          <a:p>
            <a:pPr lvl="3" eaLnBrk="1" hangingPunct="1"/>
            <a:r>
              <a:rPr lang="en-US" dirty="0" smtClean="0"/>
              <a:t>10 desk studies: U.S.-based &amp; locally-based academics</a:t>
            </a:r>
          </a:p>
          <a:p>
            <a:pPr lvl="3" eaLnBrk="1" hangingPunct="1"/>
            <a:r>
              <a:rPr lang="en-US" dirty="0" smtClean="0"/>
              <a:t>5 of the 10 desk studies selected for in-country follow-up</a:t>
            </a:r>
          </a:p>
          <a:p>
            <a:pPr lvl="1"/>
            <a:r>
              <a:rPr lang="en-US" dirty="0" smtClean="0"/>
              <a:t>USAID </a:t>
            </a:r>
            <a:r>
              <a:rPr lang="en-US" dirty="0"/>
              <a:t>provided prior </a:t>
            </a:r>
            <a:r>
              <a:rPr lang="en-US" dirty="0" smtClean="0"/>
              <a:t>guidance, for comparability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590800" y="304800"/>
            <a:ext cx="64087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A6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Comparative Assessment Study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74838"/>
            <a:ext cx="4040188" cy="639762"/>
          </a:xfrm>
        </p:spPr>
        <p:txBody>
          <a:bodyPr/>
          <a:lstStyle/>
          <a:p>
            <a:r>
              <a:rPr lang="en-US" dirty="0" smtClean="0"/>
              <a:t>Desk Studies (10)</a:t>
            </a:r>
          </a:p>
        </p:txBody>
      </p:sp>
      <p:sp>
        <p:nvSpPr>
          <p:cNvPr id="4100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10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74838"/>
            <a:ext cx="4041775" cy="639762"/>
          </a:xfrm>
        </p:spPr>
        <p:txBody>
          <a:bodyPr/>
          <a:lstStyle/>
          <a:p>
            <a:r>
              <a:rPr lang="en-US" dirty="0" smtClean="0"/>
              <a:t>In-Country Studies (5)</a:t>
            </a:r>
          </a:p>
        </p:txBody>
      </p:sp>
      <p:sp>
        <p:nvSpPr>
          <p:cNvPr id="4102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73312"/>
            <a:ext cx="4041775" cy="395128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Botswana</a:t>
            </a:r>
          </a:p>
          <a:p>
            <a:endParaRPr lang="en-US" dirty="0" smtClean="0"/>
          </a:p>
          <a:p>
            <a:r>
              <a:rPr lang="en-US" dirty="0" smtClean="0"/>
              <a:t>Mali</a:t>
            </a:r>
          </a:p>
          <a:p>
            <a:endParaRPr lang="en-US" dirty="0" smtClean="0"/>
          </a:p>
          <a:p>
            <a:r>
              <a:rPr lang="en-US" dirty="0" smtClean="0"/>
              <a:t>Mozambique</a:t>
            </a:r>
          </a:p>
          <a:p>
            <a:endParaRPr lang="en-US" dirty="0" smtClean="0"/>
          </a:p>
          <a:p>
            <a:r>
              <a:rPr lang="en-US" dirty="0" smtClean="0"/>
              <a:t>Nigeria</a:t>
            </a:r>
          </a:p>
          <a:p>
            <a:endParaRPr lang="en-US" dirty="0" smtClean="0"/>
          </a:p>
          <a:p>
            <a:r>
              <a:rPr lang="en-US" dirty="0" smtClean="0"/>
              <a:t>Tanzania</a:t>
            </a:r>
          </a:p>
          <a:p>
            <a:endParaRPr lang="en-US" dirty="0" smtClean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487362"/>
          </a:xfrm>
        </p:spPr>
        <p:txBody>
          <a:bodyPr/>
          <a:lstStyle/>
          <a:p>
            <a:r>
              <a:rPr lang="en-US" dirty="0" smtClean="0"/>
              <a:t>Case Study Countries</a:t>
            </a:r>
            <a:endParaRPr lang="en-US" dirty="0"/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2590800" y="304800"/>
            <a:ext cx="64087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A6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Comparative Assessment Study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533400" y="2362200"/>
            <a:ext cx="4041775" cy="3951288"/>
            <a:chOff x="533400" y="2362200"/>
            <a:chExt cx="4041775" cy="3951288"/>
          </a:xfrm>
        </p:grpSpPr>
        <p:sp>
          <p:nvSpPr>
            <p:cNvPr id="7" name="Content Placeholder 5"/>
            <p:cNvSpPr txBox="1">
              <a:spLocks/>
            </p:cNvSpPr>
            <p:nvPr/>
          </p:nvSpPr>
          <p:spPr bwMode="auto">
            <a:xfrm>
              <a:off x="533400" y="2362200"/>
              <a:ext cx="4041775" cy="3951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90513" marR="0" lvl="0" indent="-2905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95000"/>
                <a:buFont typeface="Wingdings" pitchFamily="2" charset="2"/>
                <a:buChar char="l"/>
                <a:tabLst/>
                <a:defRPr/>
              </a:pPr>
              <a:endPara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290513" indent="-290513">
                <a:buSzPct val="95000"/>
                <a:buFont typeface="Wingdings" pitchFamily="2" charset="2"/>
                <a:buChar char="l"/>
              </a:pPr>
              <a:r>
                <a:rPr lang="en-US" sz="2400" kern="0" dirty="0" smtClean="0"/>
                <a:t>Botswana		</a:t>
              </a:r>
              <a:endParaRPr lang="en-US" sz="2400" kern="0" dirty="0"/>
            </a:p>
            <a:p>
              <a:pPr marL="290513" marR="0" lvl="0" indent="-2905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95000"/>
                <a:buFont typeface="Wingdings" pitchFamily="2" charset="2"/>
                <a:buChar char="l"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Burkina Faso</a:t>
              </a:r>
            </a:p>
            <a:p>
              <a:pPr marL="290513" marR="0" lvl="0" indent="-2905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95000"/>
                <a:buFont typeface="Wingdings" pitchFamily="2" charset="2"/>
                <a:buChar char="l"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Ethiopia</a:t>
              </a:r>
            </a:p>
            <a:p>
              <a:pPr marL="290513" marR="0" lvl="0" indent="-2905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95000"/>
                <a:buFont typeface="Wingdings" pitchFamily="2" charset="2"/>
                <a:buChar char="l"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Ghana</a:t>
              </a:r>
            </a:p>
            <a:p>
              <a:pPr marL="290513" marR="0" lvl="0" indent="-2905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95000"/>
                <a:buFont typeface="Wingdings" pitchFamily="2" charset="2"/>
                <a:buChar char="l"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Mali			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Wingdings" pitchFamily="2" charset="2"/>
                </a:rPr>
                <a:t>	</a:t>
              </a:r>
              <a:endPara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290513" marR="0" lvl="0" indent="-2905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95000"/>
                <a:buFont typeface="Wingdings" pitchFamily="2" charset="2"/>
                <a:buChar char="l"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Mozambique	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Wingdings" pitchFamily="2" charset="2"/>
                </a:rPr>
                <a:t>	</a:t>
              </a:r>
              <a:endPara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290513" marR="0" lvl="0" indent="-2905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95000"/>
                <a:buFont typeface="Wingdings" pitchFamily="2" charset="2"/>
                <a:buChar char="l"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Nigeria		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Wingdings" pitchFamily="2" charset="2"/>
                </a:rPr>
                <a:t>	</a:t>
              </a:r>
              <a:endPara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290513" indent="-290513">
                <a:buSzPct val="95000"/>
                <a:buFont typeface="Wingdings" pitchFamily="2" charset="2"/>
                <a:buChar char="l"/>
              </a:pPr>
              <a:r>
                <a:rPr lang="en-US" sz="2400" kern="0" dirty="0" smtClean="0"/>
                <a:t>South Africa</a:t>
              </a:r>
            </a:p>
            <a:p>
              <a:pPr marL="290513" marR="0" lvl="0" indent="-2905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95000"/>
                <a:buFont typeface="Wingdings" pitchFamily="2" charset="2"/>
                <a:buChar char="l"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Tanzania		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Wingdings" pitchFamily="2" charset="2"/>
                </a:rPr>
                <a:t>	</a:t>
              </a:r>
              <a:endPara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290513" lvl="0" indent="-290513">
                <a:buSzPct val="95000"/>
                <a:buFont typeface="Wingdings" pitchFamily="2" charset="2"/>
                <a:buChar char="l"/>
                <a:defRPr/>
              </a:pPr>
              <a:r>
                <a:rPr lang="en-US" sz="2400" kern="0" dirty="0" smtClean="0"/>
                <a:t>Uganda</a:t>
              </a:r>
              <a:endParaRPr lang="en-US" sz="2400" kern="0" dirty="0"/>
            </a:p>
            <a:p>
              <a:pPr marL="290513" marR="0" lvl="0" indent="-2905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95000"/>
                <a:tabLst/>
                <a:defRPr/>
              </a:pPr>
              <a:endPara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pic>
          <p:nvPicPr>
            <p:cNvPr id="4103" name="Picture 7" descr="C:\Users\dickovickt\AppData\Local\Microsoft\Windows\Temporary Internet Files\Content.IE5\NICNUSHP\MC90043253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71800" y="2895600"/>
              <a:ext cx="317394" cy="217912"/>
            </a:xfrm>
            <a:prstGeom prst="rect">
              <a:avLst/>
            </a:prstGeom>
            <a:noFill/>
          </p:spPr>
        </p:pic>
        <p:pic>
          <p:nvPicPr>
            <p:cNvPr id="21" name="Picture 7" descr="C:\Users\dickovickt\AppData\Local\Microsoft\Windows\Temporary Internet Files\Content.IE5\NICNUSHP\MC90043253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71800" y="4724400"/>
              <a:ext cx="317394" cy="217912"/>
            </a:xfrm>
            <a:prstGeom prst="rect">
              <a:avLst/>
            </a:prstGeom>
            <a:noFill/>
          </p:spPr>
        </p:pic>
        <p:pic>
          <p:nvPicPr>
            <p:cNvPr id="22" name="Picture 7" descr="C:\Users\dickovickt\AppData\Local\Microsoft\Windows\Temporary Internet Files\Content.IE5\NICNUSHP\MC90043253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71800" y="4343400"/>
              <a:ext cx="317394" cy="217912"/>
            </a:xfrm>
            <a:prstGeom prst="rect">
              <a:avLst/>
            </a:prstGeom>
            <a:noFill/>
          </p:spPr>
        </p:pic>
        <p:pic>
          <p:nvPicPr>
            <p:cNvPr id="23" name="Picture 7" descr="C:\Users\dickovickt\AppData\Local\Microsoft\Windows\Temporary Internet Files\Content.IE5\NICNUSHP\MC90043253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71800" y="5039888"/>
              <a:ext cx="317394" cy="217912"/>
            </a:xfrm>
            <a:prstGeom prst="rect">
              <a:avLst/>
            </a:prstGeom>
            <a:noFill/>
          </p:spPr>
        </p:pic>
        <p:pic>
          <p:nvPicPr>
            <p:cNvPr id="24" name="Picture 7" descr="C:\Users\dickovickt\AppData\Local\Microsoft\Windows\Temporary Internet Files\Content.IE5\NICNUSHP\MC90043253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71800" y="5791200"/>
              <a:ext cx="317394" cy="21791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0"/>
            <a:ext cx="6553200" cy="609600"/>
          </a:xfrm>
        </p:spPr>
        <p:txBody>
          <a:bodyPr/>
          <a:lstStyle/>
          <a:p>
            <a:r>
              <a:rPr lang="en-US" dirty="0" smtClean="0"/>
              <a:t>Findings: USAID Goals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596900" y="1752600"/>
            <a:ext cx="3060700" cy="5105400"/>
          </a:xfrm>
        </p:spPr>
        <p:txBody>
          <a:bodyPr/>
          <a:lstStyle/>
          <a:p>
            <a:r>
              <a:rPr lang="en-US" b="1" dirty="0" smtClean="0"/>
              <a:t>Stability	</a:t>
            </a:r>
          </a:p>
          <a:p>
            <a:endParaRPr lang="en-US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Development	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/>
              <a:t>	</a:t>
            </a:r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Democracy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730625" y="1828800"/>
            <a:ext cx="5337175" cy="48768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Decentralization can and has enhanced stability in some cases; provides political “stake” to different groups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Decentralization can improve public services (with in-country variations), but has not clearly enhanced economic growth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Decentralization has enhanced local responsiveness in some countries; reform accompanies democracy improvements</a:t>
            </a:r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33400" y="1295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A6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Three Main Goals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0"/>
            <a:ext cx="6400800" cy="609600"/>
          </a:xfrm>
        </p:spPr>
        <p:txBody>
          <a:bodyPr/>
          <a:lstStyle/>
          <a:p>
            <a:r>
              <a:rPr lang="en-US" dirty="0" smtClean="0"/>
              <a:t>Findings: USAID Objectives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596900" y="1752600"/>
            <a:ext cx="3060700" cy="5105400"/>
          </a:xfrm>
        </p:spPr>
        <p:txBody>
          <a:bodyPr/>
          <a:lstStyle/>
          <a:p>
            <a:r>
              <a:rPr lang="en-US" b="1" dirty="0" smtClean="0"/>
              <a:t>Authority	</a:t>
            </a:r>
            <a:endParaRPr lang="en-US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Autonomy		</a:t>
            </a:r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Accountability 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Capacity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730625" y="1828800"/>
            <a:ext cx="5337175" cy="48768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Authority has been transferred via new institutions: legal frameworks, elections, and revenue transfers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Autonomy has been increased, but remains limited in political, fiscal, and administrative dimensions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Accountability is enhanced, but it is often stronger upward through state and party rather than downward to locals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Capacity did not change consistently with decentralization; local governments performed similarly to the center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33400" y="1295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A6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Four Intermediate Objectives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0"/>
            <a:ext cx="6408738" cy="533400"/>
          </a:xfrm>
        </p:spPr>
        <p:txBody>
          <a:bodyPr/>
          <a:lstStyle/>
          <a:p>
            <a:r>
              <a:rPr lang="en-US" dirty="0" smtClean="0"/>
              <a:t>Findings: USAID Objectives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96900" y="1905000"/>
            <a:ext cx="8318500" cy="2819400"/>
          </a:xfrm>
        </p:spPr>
        <p:txBody>
          <a:bodyPr/>
          <a:lstStyle/>
          <a:p>
            <a:r>
              <a:rPr lang="en-US" dirty="0" smtClean="0"/>
              <a:t>Strong achievements in this area in </a:t>
            </a:r>
            <a:r>
              <a:rPr lang="en-US" dirty="0"/>
              <a:t>many </a:t>
            </a:r>
            <a:r>
              <a:rPr lang="en-US" dirty="0" smtClean="0"/>
              <a:t>cases</a:t>
            </a:r>
          </a:p>
          <a:p>
            <a:endParaRPr lang="en-US" dirty="0" smtClean="0"/>
          </a:p>
          <a:p>
            <a:r>
              <a:rPr lang="en-US" dirty="0" smtClean="0"/>
              <a:t>Political: elections for SNGs in all cases</a:t>
            </a:r>
          </a:p>
          <a:p>
            <a:pPr lvl="1"/>
            <a:r>
              <a:rPr lang="en-US" dirty="0" smtClean="0"/>
              <a:t>Routinized, but not universal in all cases (Mozambique, e.g.)</a:t>
            </a:r>
          </a:p>
          <a:p>
            <a:r>
              <a:rPr lang="en-US" dirty="0" smtClean="0"/>
              <a:t>Administrative: legal frameworks for decentralization</a:t>
            </a:r>
          </a:p>
          <a:p>
            <a:pPr lvl="1"/>
            <a:r>
              <a:rPr lang="en-US" dirty="0" smtClean="0"/>
              <a:t>Major responsibilities often devolved: health, education, e.g.</a:t>
            </a:r>
          </a:p>
          <a:p>
            <a:r>
              <a:rPr lang="en-US" dirty="0" smtClean="0"/>
              <a:t>Fiscal: SNGs have some formula-based revenue transfers</a:t>
            </a:r>
          </a:p>
          <a:p>
            <a:pPr lvl="1"/>
            <a:r>
              <a:rPr lang="en-US" dirty="0" smtClean="0"/>
              <a:t>Also some limited right to raise revenues from own sources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Authority less meaningful due to limits in other areas</a:t>
            </a:r>
          </a:p>
          <a:p>
            <a:pPr lvl="1"/>
            <a:r>
              <a:rPr lang="en-US" dirty="0" smtClean="0"/>
              <a:t>Formal/legal changes </a:t>
            </a:r>
            <a:r>
              <a:rPr lang="en-US" i="1" dirty="0" smtClean="0"/>
              <a:t>de jure </a:t>
            </a:r>
            <a:r>
              <a:rPr lang="en-US" dirty="0" smtClean="0"/>
              <a:t>vs. real changes </a:t>
            </a:r>
            <a:r>
              <a:rPr lang="en-US" i="1" dirty="0" smtClean="0"/>
              <a:t>de facto</a:t>
            </a:r>
          </a:p>
          <a:p>
            <a:pPr lvl="2"/>
            <a:r>
              <a:rPr lang="en-US" i="1" dirty="0" smtClean="0"/>
              <a:t>Authority </a:t>
            </a:r>
            <a:r>
              <a:rPr lang="en-US" dirty="0" smtClean="0"/>
              <a:t>without </a:t>
            </a:r>
            <a:r>
              <a:rPr lang="en-US" i="1" dirty="0" smtClean="0"/>
              <a:t>autonomy </a:t>
            </a:r>
            <a:r>
              <a:rPr lang="en-US" dirty="0" smtClean="0"/>
              <a:t>leaves SNGs weak</a:t>
            </a:r>
          </a:p>
          <a:p>
            <a:pPr lvl="2"/>
            <a:r>
              <a:rPr lang="en-US" dirty="0" err="1" smtClean="0"/>
              <a:t>Deconcentration</a:t>
            </a:r>
            <a:r>
              <a:rPr lang="en-US" dirty="0" smtClean="0"/>
              <a:t> often used to control devolution</a:t>
            </a:r>
          </a:p>
          <a:p>
            <a:pPr lvl="3"/>
            <a:r>
              <a:rPr lang="en-US" dirty="0" smtClean="0"/>
              <a:t>There can be good reasons for this, but limits political decentralization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33400" y="1295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A6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0"/>
            <a:ext cx="6408738" cy="533400"/>
          </a:xfrm>
        </p:spPr>
        <p:txBody>
          <a:bodyPr/>
          <a:lstStyle/>
          <a:p>
            <a:r>
              <a:rPr lang="en-US" dirty="0" smtClean="0"/>
              <a:t>Findings: USAID Objectives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96900" y="1905000"/>
            <a:ext cx="8169275" cy="2819400"/>
          </a:xfrm>
        </p:spPr>
        <p:txBody>
          <a:bodyPr/>
          <a:lstStyle/>
          <a:p>
            <a:r>
              <a:rPr lang="en-US" dirty="0" smtClean="0"/>
              <a:t>Autonomy at subnational level is quite limited</a:t>
            </a:r>
          </a:p>
          <a:p>
            <a:pPr lvl="1"/>
            <a:r>
              <a:rPr lang="en-US" dirty="0" smtClean="0"/>
              <a:t>Much less robust than </a:t>
            </a:r>
            <a:r>
              <a:rPr lang="en-US" i="1" dirty="0" smtClean="0"/>
              <a:t>authority</a:t>
            </a:r>
          </a:p>
          <a:p>
            <a:pPr marL="404812" lvl="1" indent="0">
              <a:buNone/>
            </a:pPr>
            <a:endParaRPr lang="en-US" i="1" dirty="0" smtClean="0"/>
          </a:p>
          <a:p>
            <a:r>
              <a:rPr lang="en-US" dirty="0" smtClean="0"/>
              <a:t>Political constraints</a:t>
            </a:r>
          </a:p>
          <a:p>
            <a:pPr lvl="1"/>
            <a:r>
              <a:rPr lang="en-US" dirty="0" smtClean="0"/>
              <a:t>SNGs often under control of </a:t>
            </a:r>
            <a:r>
              <a:rPr lang="en-US" dirty="0" err="1" smtClean="0"/>
              <a:t>deconcentrated</a:t>
            </a:r>
            <a:r>
              <a:rPr lang="en-US" dirty="0" smtClean="0"/>
              <a:t> units</a:t>
            </a:r>
          </a:p>
          <a:p>
            <a:pPr lvl="1"/>
            <a:r>
              <a:rPr lang="en-US" dirty="0" smtClean="0"/>
              <a:t>Dominant-party states constrict SNG autonomy</a:t>
            </a:r>
          </a:p>
          <a:p>
            <a:r>
              <a:rPr lang="en-US" dirty="0" smtClean="0"/>
              <a:t>Administrative constraints</a:t>
            </a:r>
          </a:p>
          <a:p>
            <a:pPr lvl="1"/>
            <a:r>
              <a:rPr lang="en-US" dirty="0" err="1" smtClean="0"/>
              <a:t>Deconcentrated</a:t>
            </a:r>
            <a:r>
              <a:rPr lang="en-US" dirty="0" smtClean="0"/>
              <a:t> units can control elected SNGs (see above)</a:t>
            </a:r>
          </a:p>
          <a:p>
            <a:pPr lvl="1"/>
            <a:r>
              <a:rPr lang="en-US" dirty="0" smtClean="0"/>
              <a:t>Central government regularly controls civil service </a:t>
            </a:r>
          </a:p>
          <a:p>
            <a:r>
              <a:rPr lang="en-US" dirty="0" smtClean="0"/>
              <a:t>Fiscal/resource constraints</a:t>
            </a:r>
          </a:p>
          <a:p>
            <a:pPr lvl="1"/>
            <a:r>
              <a:rPr lang="en-US" dirty="0" smtClean="0"/>
              <a:t>Limited own-source revenues for SNGs</a:t>
            </a:r>
          </a:p>
          <a:p>
            <a:pPr lvl="1"/>
            <a:r>
              <a:rPr lang="en-US" dirty="0" smtClean="0"/>
              <a:t>Reliance on central government transfers</a:t>
            </a:r>
          </a:p>
          <a:p>
            <a:pPr lvl="2"/>
            <a:r>
              <a:rPr lang="en-US" dirty="0" smtClean="0"/>
              <a:t>Unfunded/underfunded mandates and expenditure controls</a:t>
            </a:r>
            <a:endParaRPr lang="en-US" dirty="0"/>
          </a:p>
          <a:p>
            <a:pPr lvl="2">
              <a:buNone/>
            </a:pPr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33400" y="1295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A6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Autonomy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96900" y="1905000"/>
            <a:ext cx="8169275" cy="2819400"/>
          </a:xfrm>
        </p:spPr>
        <p:txBody>
          <a:bodyPr/>
          <a:lstStyle/>
          <a:p>
            <a:r>
              <a:rPr lang="en-US" dirty="0" smtClean="0"/>
              <a:t>Accountability is stronger “upward” than “downward”</a:t>
            </a:r>
          </a:p>
          <a:p>
            <a:endParaRPr lang="en-US" dirty="0" smtClean="0"/>
          </a:p>
          <a:p>
            <a:r>
              <a:rPr lang="en-US" dirty="0" smtClean="0"/>
              <a:t>Political accountability </a:t>
            </a:r>
          </a:p>
          <a:p>
            <a:pPr lvl="1"/>
            <a:r>
              <a:rPr lang="en-US" dirty="0" smtClean="0"/>
              <a:t>Downward: elections have been institutionalized</a:t>
            </a:r>
          </a:p>
          <a:p>
            <a:pPr lvl="1"/>
            <a:r>
              <a:rPr lang="en-US" dirty="0" smtClean="0"/>
              <a:t>Upward: dominant parties strongly condition local action</a:t>
            </a:r>
          </a:p>
          <a:p>
            <a:pPr lvl="1"/>
            <a:r>
              <a:rPr lang="en-US" dirty="0" smtClean="0"/>
              <a:t>Limited downward: influence of civil society limited</a:t>
            </a:r>
          </a:p>
          <a:p>
            <a:r>
              <a:rPr lang="en-US" dirty="0"/>
              <a:t>Fiscal </a:t>
            </a:r>
            <a:r>
              <a:rPr lang="en-US" dirty="0" smtClean="0"/>
              <a:t>accountability</a:t>
            </a:r>
          </a:p>
          <a:p>
            <a:pPr lvl="1"/>
            <a:r>
              <a:rPr lang="en-US" dirty="0" smtClean="0"/>
              <a:t>Most revenues are raised by the center and distributed</a:t>
            </a:r>
          </a:p>
          <a:p>
            <a:pPr lvl="1"/>
            <a:r>
              <a:rPr lang="en-US" dirty="0" smtClean="0"/>
              <a:t>Center exerts considerable control over local expenditures</a:t>
            </a:r>
          </a:p>
          <a:p>
            <a:r>
              <a:rPr lang="en-US" dirty="0" smtClean="0"/>
              <a:t>Administrative accountability </a:t>
            </a:r>
          </a:p>
          <a:p>
            <a:pPr lvl="1"/>
            <a:r>
              <a:rPr lang="en-US" dirty="0" smtClean="0"/>
              <a:t>Monitoring, standards, earmarks, conditional grants, etc.</a:t>
            </a:r>
          </a:p>
          <a:p>
            <a:pPr lvl="1"/>
            <a:r>
              <a:rPr lang="en-US" dirty="0" smtClean="0"/>
              <a:t>Civil service often responds to national directives </a:t>
            </a:r>
          </a:p>
          <a:p>
            <a:pPr lvl="1"/>
            <a:r>
              <a:rPr lang="en-US" dirty="0" smtClean="0"/>
              <a:t>Planning, budgeting, etc., often subjected to top-down control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590800" y="304800"/>
            <a:ext cx="64087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A6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Findings: USAID Objectives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295400"/>
            <a:ext cx="8008938" cy="609600"/>
          </a:xfrm>
        </p:spPr>
        <p:txBody>
          <a:bodyPr/>
          <a:lstStyle/>
          <a:p>
            <a:r>
              <a:rPr lang="en-US" dirty="0" smtClean="0"/>
              <a:t>Accountability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0"/>
            <a:ext cx="6408738" cy="533400"/>
          </a:xfrm>
        </p:spPr>
        <p:txBody>
          <a:bodyPr/>
          <a:lstStyle/>
          <a:p>
            <a:r>
              <a:rPr lang="en-US" dirty="0" smtClean="0"/>
              <a:t>Findings: USAID Objectives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96900" y="1905000"/>
            <a:ext cx="8318500" cy="2819400"/>
          </a:xfrm>
        </p:spPr>
        <p:txBody>
          <a:bodyPr/>
          <a:lstStyle/>
          <a:p>
            <a:r>
              <a:rPr lang="en-US" dirty="0" smtClean="0"/>
              <a:t>Capacity is an enduring challenge</a:t>
            </a:r>
          </a:p>
          <a:p>
            <a:pPr lvl="1"/>
            <a:r>
              <a:rPr lang="en-US" dirty="0" smtClean="0"/>
              <a:t>Fiscal: revenue collection/tax bases weak (esp. local level)</a:t>
            </a:r>
          </a:p>
          <a:p>
            <a:pPr lvl="1"/>
            <a:r>
              <a:rPr lang="en-US" dirty="0" smtClean="0"/>
              <a:t>Administrative: planning capacity low (esp. local level)</a:t>
            </a:r>
          </a:p>
          <a:p>
            <a:pPr lvl="1"/>
            <a:r>
              <a:rPr lang="en-US" dirty="0" smtClean="0"/>
              <a:t>Political: civil society capacity also lacking in some cases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Low local capacity should not imply centralization is needed</a:t>
            </a:r>
          </a:p>
          <a:p>
            <a:pPr lvl="1"/>
            <a:r>
              <a:rPr lang="en-US" dirty="0" smtClean="0"/>
              <a:t>Local technical abilities often lower, but other factors compensate</a:t>
            </a:r>
          </a:p>
          <a:p>
            <a:pPr lvl="2"/>
            <a:r>
              <a:rPr lang="en-US" dirty="0" smtClean="0"/>
              <a:t>Local administrative officials often adequate for devolved tasks</a:t>
            </a:r>
          </a:p>
          <a:p>
            <a:pPr lvl="2"/>
            <a:r>
              <a:rPr lang="en-US" dirty="0"/>
              <a:t>Closer links to society and greater responsiveness possible</a:t>
            </a:r>
          </a:p>
          <a:p>
            <a:pPr lvl="1"/>
            <a:r>
              <a:rPr lang="en-US" dirty="0" smtClean="0"/>
              <a:t>Need </a:t>
            </a:r>
            <a:r>
              <a:rPr lang="en-US" dirty="0"/>
              <a:t>to consider </a:t>
            </a:r>
            <a:r>
              <a:rPr lang="en-US" dirty="0" smtClean="0"/>
              <a:t>local capacity vs. center’s shortcomings</a:t>
            </a:r>
          </a:p>
          <a:p>
            <a:pPr lvl="2"/>
            <a:r>
              <a:rPr lang="en-US" dirty="0" smtClean="0"/>
              <a:t>Long histories of central government weakness, poor performance</a:t>
            </a:r>
            <a:endParaRPr lang="en-US" dirty="0"/>
          </a:p>
          <a:p>
            <a:pPr lvl="1"/>
            <a:r>
              <a:rPr lang="en-US" dirty="0" smtClean="0"/>
              <a:t>Caution with central governments claiming low local capacity</a:t>
            </a:r>
          </a:p>
          <a:p>
            <a:pPr lvl="2"/>
            <a:r>
              <a:rPr lang="en-US" dirty="0" smtClean="0"/>
              <a:t>Can seek to justify limiting decentralization to retain prerogatives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33400" y="1295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A6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Capacity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</TotalTime>
  <Words>821</Words>
  <Application>Microsoft Office PowerPoint</Application>
  <PresentationFormat>On-screen Show (4:3)</PresentationFormat>
  <Paragraphs>199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Custom Design</vt:lpstr>
      <vt:lpstr>Blank</vt:lpstr>
      <vt:lpstr>Comparative Assessment of Decentralization in Africa</vt:lpstr>
      <vt:lpstr>Background to the Study</vt:lpstr>
      <vt:lpstr>Case Study Countries</vt:lpstr>
      <vt:lpstr>Findings: USAID Goals</vt:lpstr>
      <vt:lpstr>Findings: USAID Objectives</vt:lpstr>
      <vt:lpstr>Findings: USAID Objectives</vt:lpstr>
      <vt:lpstr>Findings: USAID Objectives</vt:lpstr>
      <vt:lpstr>Accountability</vt:lpstr>
      <vt:lpstr>Findings: USAID Objectives</vt:lpstr>
      <vt:lpstr>Major Comparative Findings </vt:lpstr>
      <vt:lpstr>Conclusions</vt:lpstr>
      <vt:lpstr>Comparative Assessment of Decentralization in Africa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Africa Comparative Decentralization Assessment</dc:title>
  <dc:creator>Tyler</dc:creator>
  <cp:lastModifiedBy>User, Gnu</cp:lastModifiedBy>
  <cp:revision>122</cp:revision>
  <dcterms:created xsi:type="dcterms:W3CDTF">2010-06-15T16:44:52Z</dcterms:created>
  <dcterms:modified xsi:type="dcterms:W3CDTF">2011-11-16T02:07:30Z</dcterms:modified>
</cp:coreProperties>
</file>