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64" r:id="rId1"/>
    <p:sldMasterId id="2147483666" r:id="rId2"/>
    <p:sldMasterId id="2147483737" r:id="rId3"/>
  </p:sldMasterIdLst>
  <p:notesMasterIdLst>
    <p:notesMasterId r:id="rId18"/>
  </p:notesMasterIdLst>
  <p:handoutMasterIdLst>
    <p:handoutMasterId r:id="rId19"/>
  </p:handoutMasterIdLst>
  <p:sldIdLst>
    <p:sldId id="333" r:id="rId4"/>
    <p:sldId id="264" r:id="rId5"/>
    <p:sldId id="273" r:id="rId6"/>
    <p:sldId id="275" r:id="rId7"/>
    <p:sldId id="297" r:id="rId8"/>
    <p:sldId id="341" r:id="rId9"/>
    <p:sldId id="342" r:id="rId10"/>
    <p:sldId id="337" r:id="rId11"/>
    <p:sldId id="338" r:id="rId12"/>
    <p:sldId id="339" r:id="rId13"/>
    <p:sldId id="309" r:id="rId14"/>
    <p:sldId id="343" r:id="rId15"/>
    <p:sldId id="310" r:id="rId16"/>
    <p:sldId id="307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411" autoAdjust="0"/>
    <p:restoredTop sz="94545" autoAdjust="0"/>
  </p:normalViewPr>
  <p:slideViewPr>
    <p:cSldViewPr>
      <p:cViewPr varScale="1">
        <p:scale>
          <a:sx n="52" d="100"/>
          <a:sy n="52" d="100"/>
        </p:scale>
        <p:origin x="-384" y="-9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41422DE-44A8-4DFC-8F24-EB10D6BDA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329B5B1-895E-403E-8E4A-D41C820D1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9F34B3-5694-4F95-BB11-702864208D43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D3134A5-6BB6-429F-95E2-8E2D86B0FF24}" type="datetime3">
              <a:rPr lang="en-US" smtClean="0"/>
              <a:pPr/>
              <a:t>16 November 2011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F606B0-3040-4FDD-9586-E4E18B965D75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n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6D4FF8-F87F-4F29-B67F-E9F15256334A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n-N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6A70D0-79C1-4B57-981C-C958A1A216F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n-N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46755C-DA47-4FFA-829B-27A90874A49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n-NO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16C9D6-946B-4D32-B0A4-647D55633F5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nn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uer cop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92375" y="5245100"/>
            <a:ext cx="6651625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 descr="CSCW pp template 2_May 281 cop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3700"/>
            <a:ext cx="9144000" cy="646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PRIO Logo2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4356100" y="5805488"/>
            <a:ext cx="2317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8963" y="609600"/>
            <a:ext cx="2205037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3850" y="609600"/>
            <a:ext cx="6462713" cy="5181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850" y="1981200"/>
            <a:ext cx="4333875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25" y="1981200"/>
            <a:ext cx="4333875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3BFBA4-94DC-44F6-B266-4F4C403F8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7BECC-586E-4552-8A17-AD6099F6B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477C27-8616-4CD6-A15D-D9A47DD219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848939-DC83-47A0-A387-3EE2DFC84A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9AB7D-83A4-40D1-AD0B-962669974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98EE5-F3BB-49D9-97EC-48B0AA001C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E6177-A21A-492C-81F0-26195123B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0C2BC-DBBC-4F05-B4FB-157DE34DA4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8F073-9D85-4596-A268-378A1741D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3BCDCE-FE17-43B1-B16D-58455AF50E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645785-5E96-41E9-9ADE-81CAF4796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3528" y="1981200"/>
            <a:ext cx="8280920" cy="425611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jorgen\Documents\Adm - PRIO (new)\Visual profile\PPT\PPT element 2a CSCW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68"/>
            <a:ext cx="9144000" cy="6854432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 userDrawn="1"/>
        </p:nvSpPr>
        <p:spPr>
          <a:xfrm>
            <a:off x="142844" y="6339808"/>
            <a:ext cx="3000396" cy="349702"/>
          </a:xfrm>
          <a:prstGeom prst="rect">
            <a:avLst/>
          </a:prstGeom>
          <a:noFill/>
        </p:spPr>
        <p:txBody>
          <a:bodyPr wrap="square" lIns="0" tIns="36000" rIns="0" bIns="36000" rtlCol="0" anchor="ctr" anchorCtr="0">
            <a:noAutofit/>
          </a:bodyPr>
          <a:lstStyle/>
          <a:p>
            <a:pPr algn="r"/>
            <a:r>
              <a:rPr lang="en-GB" sz="1400" dirty="0" smtClean="0">
                <a:solidFill>
                  <a:schemeClr val="accent4"/>
                </a:solidFill>
                <a:latin typeface="Gill Sans MT" pitchFamily="34" charset="0"/>
              </a:rPr>
              <a:t>Peace Research Institute Oslo (PRIO)</a:t>
            </a:r>
            <a:endParaRPr lang="en-GB" sz="1400" dirty="0">
              <a:solidFill>
                <a:schemeClr val="accent4"/>
              </a:solidFill>
              <a:latin typeface="Gill Sans MT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14744" y="1571613"/>
            <a:ext cx="5178431" cy="4000528"/>
          </a:xfrm>
        </p:spPr>
        <p:txBody>
          <a:bodyPr tIns="18000" bIns="18000" anchor="t">
            <a:noAutofit/>
          </a:bodyPr>
          <a:lstStyle>
            <a:lvl1pPr algn="l">
              <a:lnSpc>
                <a:spcPct val="100000"/>
              </a:lnSpc>
              <a:defRPr sz="43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Title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714744" y="4143381"/>
            <a:ext cx="5178431" cy="202247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4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Venue and date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3714744" y="142852"/>
            <a:ext cx="5178431" cy="1071570"/>
          </a:xfrm>
        </p:spPr>
        <p:txBody>
          <a:bodyPr anchor="b">
            <a:normAutofit/>
          </a:bodyPr>
          <a:lstStyle>
            <a:lvl1pPr marL="0" indent="0">
              <a:buNone/>
              <a:defRPr sz="23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Name</a:t>
            </a:r>
          </a:p>
        </p:txBody>
      </p:sp>
      <p:pic>
        <p:nvPicPr>
          <p:cNvPr id="2053" name="Picture 5" descr="C:\Users\jorgen\Documents\Adm - PRIO (new)\Visual profile\PPT\logo cscw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52" y="328458"/>
            <a:ext cx="2731681" cy="1119618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 userDrawn="1"/>
        </p:nvSpPr>
        <p:spPr>
          <a:xfrm>
            <a:off x="0" y="6139516"/>
            <a:ext cx="3160333" cy="349702"/>
          </a:xfrm>
          <a:prstGeom prst="rect">
            <a:avLst/>
          </a:prstGeom>
          <a:noFill/>
        </p:spPr>
        <p:txBody>
          <a:bodyPr wrap="square" lIns="0" tIns="36000" rIns="0" bIns="36000" rtlCol="0" anchor="ctr" anchorCtr="0">
            <a:noAutofit/>
          </a:bodyPr>
          <a:lstStyle/>
          <a:p>
            <a:pPr algn="r"/>
            <a:r>
              <a:rPr lang="en-GB" sz="1400" b="1" dirty="0" smtClean="0">
                <a:solidFill>
                  <a:schemeClr val="accent2"/>
                </a:solidFill>
                <a:latin typeface="Gill Sans MT" pitchFamily="34" charset="0"/>
              </a:rPr>
              <a:t>Centre</a:t>
            </a:r>
            <a:r>
              <a:rPr lang="en-GB" sz="1400" b="1" baseline="0" dirty="0" smtClean="0">
                <a:solidFill>
                  <a:schemeClr val="accent2"/>
                </a:solidFill>
                <a:latin typeface="Gill Sans MT" pitchFamily="34" charset="0"/>
              </a:rPr>
              <a:t> for the Study of Civil War</a:t>
            </a:r>
            <a:endParaRPr lang="en-GB" sz="1400" b="1" dirty="0">
              <a:solidFill>
                <a:schemeClr val="accent2"/>
              </a:solidFill>
              <a:latin typeface="Gill Sans MT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3850" y="1981200"/>
            <a:ext cx="4333875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125" y="1981200"/>
            <a:ext cx="4333875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buer copy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076825" y="5734050"/>
            <a:ext cx="406717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tittelstil i malen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981200"/>
            <a:ext cx="882015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</p:txBody>
      </p:sp>
      <p:pic>
        <p:nvPicPr>
          <p:cNvPr id="8" name="Picture 5" descr="PRIO Logo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5922644"/>
            <a:ext cx="1752600" cy="935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699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3E4214E0-9A4D-4DB6-8673-12BD8F19E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F5A9C-4640-42E2-8F4C-2CF6064A5BD0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500430" y="3286124"/>
            <a:ext cx="5643570" cy="3143272"/>
          </a:xfrm>
        </p:spPr>
        <p:txBody>
          <a:bodyPr anchor="ctr">
            <a:normAutofit/>
          </a:bodyPr>
          <a:lstStyle/>
          <a:p>
            <a:pPr algn="ctr"/>
            <a:r>
              <a:rPr lang="en-GB" sz="4800" dirty="0" smtClean="0">
                <a:solidFill>
                  <a:schemeClr val="bg1"/>
                </a:solidFill>
              </a:rPr>
              <a:t>Scott </a:t>
            </a:r>
            <a:r>
              <a:rPr lang="en-GB" sz="4800" dirty="0" smtClean="0">
                <a:solidFill>
                  <a:schemeClr val="bg1"/>
                </a:solidFill>
              </a:rPr>
              <a:t>Gates and </a:t>
            </a:r>
          </a:p>
          <a:p>
            <a:pPr algn="ctr"/>
            <a:r>
              <a:rPr lang="en-GB" sz="4800" dirty="0" err="1" smtClean="0">
                <a:solidFill>
                  <a:schemeClr val="bg1"/>
                </a:solidFill>
              </a:rPr>
              <a:t>Kaare</a:t>
            </a:r>
            <a:r>
              <a:rPr lang="en-GB" sz="4800" dirty="0" smtClean="0">
                <a:solidFill>
                  <a:schemeClr val="bg1"/>
                </a:solidFill>
              </a:rPr>
              <a:t> </a:t>
            </a:r>
            <a:r>
              <a:rPr lang="en-GB" sz="4800" dirty="0" err="1" smtClean="0">
                <a:solidFill>
                  <a:schemeClr val="bg1"/>
                </a:solidFill>
              </a:rPr>
              <a:t>Strøm</a:t>
            </a:r>
            <a:endParaRPr lang="en-GB" sz="4800" dirty="0">
              <a:solidFill>
                <a:schemeClr val="bg1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>
          <a:xfrm>
            <a:off x="3500430" y="142852"/>
            <a:ext cx="5643570" cy="3643338"/>
          </a:xfrm>
        </p:spPr>
        <p:txBody>
          <a:bodyPr anchor="ctr">
            <a:normAutofit fontScale="92500" lnSpcReduction="20000"/>
          </a:bodyPr>
          <a:lstStyle/>
          <a:p>
            <a:endParaRPr lang="en-US" sz="5400" dirty="0" smtClean="0"/>
          </a:p>
          <a:p>
            <a:pPr algn="ctr"/>
            <a:r>
              <a:rPr lang="en-US" sz="5400" dirty="0" smtClean="0"/>
              <a:t>Fragile </a:t>
            </a:r>
            <a:r>
              <a:rPr lang="en-US" sz="5400" dirty="0" smtClean="0"/>
              <a:t>Bargains:</a:t>
            </a:r>
            <a:endParaRPr lang="nb-NO" sz="5400" dirty="0" smtClean="0"/>
          </a:p>
          <a:p>
            <a:pPr algn="ctr"/>
            <a:r>
              <a:rPr lang="en-US" sz="5400" dirty="0" smtClean="0"/>
              <a:t>Civil Conflict and Power-sharing in Africa</a:t>
            </a:r>
            <a:endParaRPr lang="nb-NO" sz="5400" dirty="0" smtClean="0"/>
          </a:p>
          <a:p>
            <a:pPr algn="ctr"/>
            <a:endParaRPr lang="en-US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4422"/>
          </a:xfrm>
        </p:spPr>
        <p:txBody>
          <a:bodyPr/>
          <a:lstStyle/>
          <a:p>
            <a:pPr algn="ctr"/>
            <a:r>
              <a:rPr lang="en-US" dirty="0" smtClean="0"/>
              <a:t>Dispersed </a:t>
            </a:r>
            <a:br>
              <a:rPr lang="en-US" dirty="0" smtClean="0"/>
            </a:br>
            <a:r>
              <a:rPr lang="en-US" dirty="0" smtClean="0"/>
              <a:t>Power-sharing Arrangements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929222"/>
          </a:xfrm>
        </p:spPr>
        <p:txBody>
          <a:bodyPr/>
          <a:lstStyle/>
          <a:p>
            <a:pPr eaLnBrk="1" fontAlgn="t" hangingPunct="1"/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Autonomous sub-national levels of government </a:t>
            </a:r>
            <a:endParaRPr lang="en-US" sz="32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3200" dirty="0" smtClean="0">
                <a:solidFill>
                  <a:schemeClr val="tx1"/>
                </a:solidFill>
              </a:rPr>
              <a:t>Independent institutions </a:t>
            </a:r>
            <a:r>
              <a:rPr lang="en-US" sz="3200" dirty="0" smtClean="0">
                <a:solidFill>
                  <a:schemeClr val="tx1"/>
                </a:solidFill>
              </a:rPr>
              <a:t>that ban partisan </a:t>
            </a:r>
            <a:r>
              <a:rPr lang="en-US" sz="3200" dirty="0" smtClean="0">
                <a:solidFill>
                  <a:schemeClr val="tx1"/>
                </a:solidFill>
              </a:rPr>
              <a:t>representation (e.g. Judicial appointments)</a:t>
            </a:r>
            <a:endParaRPr lang="nb-NO" sz="32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3200" dirty="0" smtClean="0">
                <a:solidFill>
                  <a:schemeClr val="tx1"/>
                </a:solidFill>
              </a:rPr>
              <a:t>Non-partisan electoral commissions</a:t>
            </a:r>
            <a:endParaRPr lang="nb-NO" sz="32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3200" dirty="0" smtClean="0">
                <a:solidFill>
                  <a:srgbClr val="000000"/>
                </a:solidFill>
                <a:cs typeface="Times New Roman" pitchFamily="18" charset="0"/>
              </a:rPr>
              <a:t>Restrict civil servants from membership in political parties</a:t>
            </a:r>
            <a:endParaRPr lang="en-US" sz="32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3200" dirty="0" smtClean="0">
                <a:solidFill>
                  <a:schemeClr val="tx1"/>
                </a:solidFill>
              </a:rPr>
              <a:t>Separation </a:t>
            </a:r>
            <a:r>
              <a:rPr lang="en-US" sz="3200" dirty="0" smtClean="0">
                <a:solidFill>
                  <a:schemeClr val="tx1"/>
                </a:solidFill>
              </a:rPr>
              <a:t>of religious communities and the </a:t>
            </a:r>
            <a:r>
              <a:rPr lang="en-US" sz="3200" dirty="0" smtClean="0">
                <a:solidFill>
                  <a:schemeClr val="tx1"/>
                </a:solidFill>
              </a:rPr>
              <a:t>state</a:t>
            </a:r>
            <a:endParaRPr lang="nb-NO" sz="32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3200" dirty="0" smtClean="0">
                <a:solidFill>
                  <a:schemeClr val="tx1"/>
                </a:solidFill>
              </a:rPr>
              <a:t>Electoral </a:t>
            </a:r>
            <a:r>
              <a:rPr lang="en-US" sz="3200" dirty="0" smtClean="0">
                <a:solidFill>
                  <a:schemeClr val="tx1"/>
                </a:solidFill>
              </a:rPr>
              <a:t>systems featuring primary elections, personal preference votes, or transferable </a:t>
            </a:r>
            <a:r>
              <a:rPr lang="en-US" sz="3200" dirty="0" smtClean="0">
                <a:solidFill>
                  <a:schemeClr val="tx1"/>
                </a:solidFill>
              </a:rPr>
              <a:t>votes</a:t>
            </a:r>
            <a:endParaRPr lang="nb-NO" sz="3200" dirty="0" smtClean="0">
              <a:solidFill>
                <a:schemeClr val="tx1"/>
              </a:solidFill>
            </a:endParaRPr>
          </a:p>
          <a:p>
            <a:endParaRPr lang="nb-NO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Problems with Power Sharing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268413"/>
            <a:ext cx="8820150" cy="4522787"/>
          </a:xfrm>
        </p:spPr>
        <p:txBody>
          <a:bodyPr/>
          <a:lstStyle/>
          <a:p>
            <a:pPr eaLnBrk="1" hangingPunct="1"/>
            <a:r>
              <a:rPr lang="en-US" sz="3200" smtClean="0"/>
              <a:t>Spoilers</a:t>
            </a:r>
          </a:p>
          <a:p>
            <a:pPr eaLnBrk="1" hangingPunct="1"/>
            <a:r>
              <a:rPr lang="en-US" sz="3200" smtClean="0"/>
              <a:t>Rigidity</a:t>
            </a:r>
          </a:p>
          <a:p>
            <a:pPr eaLnBrk="1" hangingPunct="1"/>
            <a:r>
              <a:rPr lang="en-US" sz="3200" smtClean="0"/>
              <a:t>Transaction costs</a:t>
            </a:r>
          </a:p>
          <a:p>
            <a:pPr eaLnBrk="1" hangingPunct="1"/>
            <a:r>
              <a:rPr lang="en-US" sz="3200" smtClean="0"/>
              <a:t>Inclusion squeezes out civil society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11430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Power-sharing and </a:t>
            </a:r>
            <a:r>
              <a:rPr lang="en-US" i="1" dirty="0" smtClean="0"/>
              <a:t>Ex Post Fairness</a:t>
            </a:r>
            <a:endParaRPr lang="en-US" i="1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14422"/>
            <a:ext cx="9144000" cy="4576778"/>
          </a:xfrm>
        </p:spPr>
        <p:txBody>
          <a:bodyPr/>
          <a:lstStyle/>
          <a:p>
            <a:pPr lvl="1" eaLnBrk="1" hangingPunct="1">
              <a:spcBef>
                <a:spcPts val="0"/>
              </a:spcBef>
            </a:pPr>
            <a:r>
              <a:rPr lang="en-US" sz="3600" dirty="0" smtClean="0"/>
              <a:t>Spoiler Problems</a:t>
            </a:r>
          </a:p>
          <a:p>
            <a:pPr lvl="1" eaLnBrk="1" hangingPunct="1">
              <a:spcBef>
                <a:spcPts val="0"/>
              </a:spcBef>
            </a:pPr>
            <a:endParaRPr lang="en-US" sz="3600" dirty="0" smtClean="0"/>
          </a:p>
          <a:p>
            <a:pPr lvl="2" eaLnBrk="1" hangingPunct="1">
              <a:spcBef>
                <a:spcPts val="0"/>
              </a:spcBef>
            </a:pPr>
            <a:r>
              <a:rPr lang="en-US" sz="3600" dirty="0" smtClean="0"/>
              <a:t>Military </a:t>
            </a:r>
            <a:r>
              <a:rPr lang="en-US" sz="3600" dirty="0" smtClean="0"/>
              <a:t>leaders – </a:t>
            </a:r>
            <a:r>
              <a:rPr lang="en-US" sz="3600" dirty="0" smtClean="0"/>
              <a:t>credible </a:t>
            </a:r>
            <a:r>
              <a:rPr lang="en-US" sz="3600" dirty="0" smtClean="0"/>
              <a:t>outside option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3600" dirty="0" smtClean="0"/>
              <a:t>Splinter </a:t>
            </a:r>
            <a:r>
              <a:rPr lang="en-US" sz="3600" dirty="0" smtClean="0"/>
              <a:t>groups</a:t>
            </a:r>
          </a:p>
          <a:p>
            <a:pPr lvl="2" eaLnBrk="1" hangingPunct="1">
              <a:spcBef>
                <a:spcPts val="0"/>
              </a:spcBef>
            </a:pPr>
            <a:r>
              <a:rPr lang="en-US" sz="3600" dirty="0" smtClean="0"/>
              <a:t>Incumbents unwilling to leave office</a:t>
            </a:r>
            <a:endParaRPr lang="en-US" sz="3600" dirty="0" smtClean="0"/>
          </a:p>
          <a:p>
            <a:pPr lvl="2" eaLnBrk="1" hangingPunct="1">
              <a:spcBef>
                <a:spcPts val="0"/>
              </a:spcBef>
            </a:pPr>
            <a:endParaRPr lang="en-US" sz="3600" dirty="0" smtClean="0"/>
          </a:p>
          <a:p>
            <a:pPr lvl="2" eaLnBrk="1" hangingPunct="1">
              <a:spcBef>
                <a:spcPts val="0"/>
              </a:spcBef>
              <a:buNone/>
            </a:pPr>
            <a:endParaRPr lang="en-US" sz="3200" dirty="0" smtClean="0"/>
          </a:p>
          <a:p>
            <a:pPr lvl="2"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 eaLnBrk="1" hangingPunct="1"/>
            <a:r>
              <a:rPr lang="nb-NO" smtClean="0"/>
              <a:t>Problems with Dispersed Power Sharing</a:t>
            </a:r>
            <a:endParaRPr 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71612"/>
            <a:ext cx="9144000" cy="4219588"/>
          </a:xfrm>
        </p:spPr>
        <p:txBody>
          <a:bodyPr/>
          <a:lstStyle/>
          <a:p>
            <a:pPr eaLnBrk="1" hangingPunct="1"/>
            <a:r>
              <a:rPr lang="en-US" sz="3600" dirty="0" smtClean="0"/>
              <a:t>Implementation</a:t>
            </a:r>
          </a:p>
          <a:p>
            <a:pPr lvl="1" eaLnBrk="1" hangingPunct="1">
              <a:buFontTx/>
              <a:buChar char="–"/>
            </a:pPr>
            <a:r>
              <a:rPr lang="en-US" sz="3600" dirty="0" smtClean="0"/>
              <a:t>Trust issues</a:t>
            </a:r>
          </a:p>
          <a:p>
            <a:pPr lvl="1" eaLnBrk="1" hangingPunct="1">
              <a:buFontTx/>
              <a:buChar char="–"/>
            </a:pPr>
            <a:r>
              <a:rPr lang="en-US" sz="3600" dirty="0" smtClean="0"/>
              <a:t>Weak civil </a:t>
            </a:r>
            <a:r>
              <a:rPr lang="en-US" sz="3600" dirty="0" smtClean="0"/>
              <a:t>society </a:t>
            </a:r>
          </a:p>
          <a:p>
            <a:pPr lvl="2" eaLnBrk="1" hangingPunct="1">
              <a:buFontTx/>
              <a:buChar char="–"/>
            </a:pPr>
            <a:r>
              <a:rPr lang="en-US" sz="4000" dirty="0" smtClean="0"/>
              <a:t>need to work to foster and develop indigenous NGOs</a:t>
            </a:r>
            <a:endParaRPr lang="en-US" sz="4000" dirty="0" smtClean="0"/>
          </a:p>
          <a:p>
            <a:pPr eaLnBrk="1" hangingPunct="1"/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557338"/>
          </a:xfrm>
        </p:spPr>
        <p:txBody>
          <a:bodyPr/>
          <a:lstStyle/>
          <a:p>
            <a:pPr algn="ctr" eaLnBrk="1" hangingPunct="1"/>
            <a:r>
              <a:rPr lang="nb-NO" dirty="0" err="1" smtClean="0"/>
              <a:t>Power-sharing</a:t>
            </a:r>
            <a:r>
              <a:rPr lang="nb-NO" dirty="0" smtClean="0"/>
              <a:t> in </a:t>
            </a:r>
            <a:r>
              <a:rPr lang="nb-NO" dirty="0" err="1" smtClean="0"/>
              <a:t>Sub-Saharan</a:t>
            </a:r>
            <a:r>
              <a:rPr lang="nb-NO" dirty="0" smtClean="0"/>
              <a:t> </a:t>
            </a:r>
            <a:r>
              <a:rPr lang="nb-NO" dirty="0" err="1" smtClean="0"/>
              <a:t>Africa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84313"/>
            <a:ext cx="8820150" cy="4306887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Problems </a:t>
            </a:r>
            <a:r>
              <a:rPr lang="en-US" sz="3200" dirty="0" smtClean="0"/>
              <a:t>of patrimonial </a:t>
            </a:r>
            <a:r>
              <a:rPr lang="en-US" sz="3200" dirty="0" smtClean="0"/>
              <a:t>societies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Perceptions of procedural bias and exclusion</a:t>
            </a:r>
          </a:p>
          <a:p>
            <a:pPr eaLnBrk="1" hangingPunct="1"/>
            <a:endParaRPr lang="en-US" sz="3200" dirty="0" smtClean="0"/>
          </a:p>
          <a:p>
            <a:pPr eaLnBrk="1" hangingPunct="1"/>
            <a:r>
              <a:rPr lang="en-US" sz="3200" dirty="0" smtClean="0"/>
              <a:t>Role of civil society</a:t>
            </a:r>
          </a:p>
          <a:p>
            <a:pPr eaLnBrk="1" hangingPunct="1"/>
            <a:endParaRPr lang="en-US" sz="3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43116"/>
            <a:ext cx="9144000" cy="3887787"/>
          </a:xfrm>
        </p:spPr>
        <p:txBody>
          <a:bodyPr/>
          <a:lstStyle/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en-US" sz="3600" dirty="0" smtClean="0">
                <a:solidFill>
                  <a:schemeClr val="tx1"/>
                </a:solidFill>
              </a:rPr>
              <a:t>Scott Gates 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Center for the Study of Civil War, PRIO and 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Norwegian University of Science &amp; Technology (NTNU)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nb-NO" sz="3600" dirty="0" smtClean="0">
                <a:solidFill>
                  <a:schemeClr val="tx1"/>
                </a:solidFill>
              </a:rPr>
              <a:t>and 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nb-NO" sz="3600" dirty="0" smtClean="0">
                <a:solidFill>
                  <a:schemeClr val="tx1"/>
                </a:solidFill>
              </a:rPr>
              <a:t>Kaare Strøm</a:t>
            </a:r>
            <a:endParaRPr lang="en-US" sz="3600" dirty="0" smtClean="0">
              <a:solidFill>
                <a:schemeClr val="tx1"/>
              </a:solidFill>
            </a:endParaRP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nb-NO" sz="2000" dirty="0" smtClean="0">
                <a:solidFill>
                  <a:schemeClr val="tx1"/>
                </a:solidFill>
              </a:rPr>
              <a:t>University </a:t>
            </a:r>
            <a:r>
              <a:rPr lang="nb-NO" sz="2000" dirty="0" err="1" smtClean="0">
                <a:solidFill>
                  <a:schemeClr val="tx1"/>
                </a:solidFill>
              </a:rPr>
              <a:t>of</a:t>
            </a:r>
            <a:r>
              <a:rPr lang="nb-NO" sz="2000" dirty="0" smtClean="0">
                <a:solidFill>
                  <a:schemeClr val="tx1"/>
                </a:solidFill>
              </a:rPr>
              <a:t> California, San Diego and</a:t>
            </a:r>
          </a:p>
          <a:p>
            <a:pPr algn="ctr" eaLnBrk="1" hangingPunct="1">
              <a:buClr>
                <a:schemeClr val="tx1"/>
              </a:buClr>
              <a:buFontTx/>
              <a:buNone/>
            </a:pPr>
            <a:r>
              <a:rPr lang="en-US" sz="2000" dirty="0" smtClean="0">
                <a:solidFill>
                  <a:schemeClr val="tx1"/>
                </a:solidFill>
              </a:rPr>
              <a:t>Center for the Study of Civil War, PRIO </a:t>
            </a:r>
          </a:p>
          <a:p>
            <a:pPr lvl="1" eaLnBrk="1" hangingPunct="1"/>
            <a:endParaRPr lang="en-US" sz="2400" dirty="0" smtClean="0"/>
          </a:p>
          <a:p>
            <a:pPr lvl="1" eaLnBrk="1" hangingPunct="1"/>
            <a:endParaRPr lang="en-US" sz="24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85727"/>
            <a:ext cx="9144000" cy="1785951"/>
          </a:xfrm>
          <a:solidFill>
            <a:srgbClr val="FFFFFF"/>
          </a:solidFill>
        </p:spPr>
        <p:txBody>
          <a:bodyPr/>
          <a:lstStyle/>
          <a:p>
            <a:pPr algn="ctr"/>
            <a:r>
              <a:rPr lang="en-US" sz="4000" dirty="0" smtClean="0"/>
              <a:t>Fragile Bargains:</a:t>
            </a:r>
            <a:r>
              <a:rPr lang="nb-NO" sz="4000" dirty="0" smtClean="0"/>
              <a:t/>
            </a:r>
            <a:br>
              <a:rPr lang="nb-NO" sz="4000" dirty="0" smtClean="0"/>
            </a:br>
            <a:r>
              <a:rPr lang="en-US" sz="4000" dirty="0" smtClean="0"/>
              <a:t>Civil Conflict and Power-sharing in Africa</a:t>
            </a:r>
            <a:r>
              <a:rPr lang="nb-NO" dirty="0" smtClean="0"/>
              <a:t/>
            </a:r>
            <a:br>
              <a:rPr lang="nb-NO" dirty="0" smtClean="0"/>
            </a:br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4000" b="0" smtClean="0"/>
              <a:t>The Challenge of Postconflict Institutional Design</a:t>
            </a:r>
            <a:r>
              <a:rPr lang="en-US" sz="3200" b="0" smtClean="0"/>
              <a:t/>
            </a:r>
            <a:br>
              <a:rPr lang="en-US" sz="3200" b="0" smtClean="0"/>
            </a:br>
            <a:endParaRPr lang="en-US" sz="3200" b="0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2143125"/>
            <a:ext cx="8964612" cy="3648075"/>
          </a:xfrm>
        </p:spPr>
        <p:txBody>
          <a:bodyPr/>
          <a:lstStyle/>
          <a:p>
            <a:pPr eaLnBrk="1" hangingPunct="1"/>
            <a:r>
              <a:rPr lang="en-US" sz="3200" dirty="0" smtClean="0"/>
              <a:t>Good Governance &amp; Sustainable Civil Peace</a:t>
            </a:r>
          </a:p>
          <a:p>
            <a:pPr eaLnBrk="1" hangingPunct="1">
              <a:buFontTx/>
              <a:buNone/>
            </a:pPr>
            <a:endParaRPr lang="en-US" sz="2800" dirty="0" smtClean="0"/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800" dirty="0" smtClean="0"/>
              <a:t>Good governance – effective and fair provision of public goods and services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800" dirty="0" smtClean="0"/>
              <a:t>Credible </a:t>
            </a:r>
            <a:r>
              <a:rPr lang="en-US" sz="2800" dirty="0" smtClean="0"/>
              <a:t>commitments to uphold conflict resolution </a:t>
            </a:r>
            <a:r>
              <a:rPr lang="en-US" sz="2800" dirty="0" smtClean="0"/>
              <a:t>agreements</a:t>
            </a: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752600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Power Sharing as a </a:t>
            </a:r>
            <a:r>
              <a:rPr lang="en-US" dirty="0" err="1" smtClean="0"/>
              <a:t>Postconflict</a:t>
            </a:r>
            <a:r>
              <a:rPr lang="en-US" dirty="0" smtClean="0"/>
              <a:t> Institutional Solution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4090987"/>
          </a:xfrm>
        </p:spPr>
        <p:txBody>
          <a:bodyPr/>
          <a:lstStyle/>
          <a:p>
            <a:pPr marL="457200" indent="-457200" eaLnBrk="1" hangingPunct="1">
              <a:buFontTx/>
              <a:buNone/>
            </a:pPr>
            <a:endParaRPr lang="en-GB" sz="2800" dirty="0" smtClean="0"/>
          </a:p>
          <a:p>
            <a:pPr marL="457200" indent="-457200" eaLnBrk="1" hangingPunct="1"/>
            <a:r>
              <a:rPr lang="en-US" sz="3200" dirty="0" smtClean="0">
                <a:solidFill>
                  <a:schemeClr val="tx1"/>
                </a:solidFill>
              </a:rPr>
              <a:t>Involve </a:t>
            </a:r>
            <a:r>
              <a:rPr lang="en-US" sz="3200" dirty="0" smtClean="0">
                <a:solidFill>
                  <a:schemeClr val="tx1"/>
                </a:solidFill>
              </a:rPr>
              <a:t>all potential spoilers in government </a:t>
            </a:r>
            <a:r>
              <a:rPr lang="en-US" sz="3200" dirty="0" smtClean="0">
                <a:solidFill>
                  <a:schemeClr val="tx1"/>
                </a:solidFill>
              </a:rPr>
              <a:t>decision-making</a:t>
            </a:r>
          </a:p>
          <a:p>
            <a:pPr marL="457200" indent="-457200" eaLnBrk="1" hangingPunct="1"/>
            <a:r>
              <a:rPr lang="en-GB" sz="3200" dirty="0" smtClean="0">
                <a:solidFill>
                  <a:schemeClr val="tx1"/>
                </a:solidFill>
              </a:rPr>
              <a:t>Give </a:t>
            </a:r>
            <a:r>
              <a:rPr lang="en-GB" sz="3200" dirty="0" smtClean="0">
                <a:solidFill>
                  <a:schemeClr val="tx1"/>
                </a:solidFill>
              </a:rPr>
              <a:t>all parties a stake in cooperation and </a:t>
            </a:r>
            <a:r>
              <a:rPr lang="en-GB" sz="3200" dirty="0" smtClean="0">
                <a:solidFill>
                  <a:schemeClr val="tx1"/>
                </a:solidFill>
              </a:rPr>
              <a:t>provide </a:t>
            </a:r>
            <a:r>
              <a:rPr lang="en-GB" sz="3200" dirty="0" smtClean="0">
                <a:solidFill>
                  <a:schemeClr val="tx1"/>
                </a:solidFill>
              </a:rPr>
              <a:t>mutual guarantees of security and basic </a:t>
            </a:r>
            <a:r>
              <a:rPr lang="en-GB" sz="3200" dirty="0" smtClean="0">
                <a:solidFill>
                  <a:schemeClr val="tx1"/>
                </a:solidFill>
              </a:rPr>
              <a:t>interests</a:t>
            </a:r>
          </a:p>
          <a:p>
            <a:pPr marL="457200" indent="-457200" eaLnBrk="1" hangingPunct="1"/>
            <a:r>
              <a:rPr lang="en-GB" sz="3200" dirty="0" smtClean="0">
                <a:solidFill>
                  <a:schemeClr val="tx1"/>
                </a:solidFill>
              </a:rPr>
              <a:t> </a:t>
            </a:r>
            <a:endParaRPr lang="en-GB" sz="3200" dirty="0" smtClean="0">
              <a:solidFill>
                <a:schemeClr val="tx1"/>
              </a:solidFill>
            </a:endParaRPr>
          </a:p>
          <a:p>
            <a:pPr marL="857250" lvl="1" indent="-457200" eaLnBrk="1" hangingPunct="1"/>
            <a:r>
              <a:rPr lang="en-GB" sz="2800" dirty="0" smtClean="0"/>
              <a:t>		</a:t>
            </a:r>
            <a:r>
              <a:rPr lang="en-GB" sz="3600" dirty="0" smtClean="0">
                <a:solidFill>
                  <a:schemeClr val="tx1"/>
                </a:solidFill>
              </a:rPr>
              <a:t>Reduces the threat of conflict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457200" indent="-457200" eaLnBrk="1" hangingPunct="1">
              <a:buNone/>
            </a:pPr>
            <a:endParaRPr lang="en-GB" sz="2800" dirty="0" smtClean="0"/>
          </a:p>
          <a:p>
            <a:pPr marL="457200" indent="-457200" eaLnBrk="1" hangingPunct="1"/>
            <a:endParaRPr lang="en-US" dirty="0" smtClean="0"/>
          </a:p>
        </p:txBody>
      </p:sp>
      <p:sp>
        <p:nvSpPr>
          <p:cNvPr id="4" name="Right Arrow 3"/>
          <p:cNvSpPr/>
          <p:nvPr/>
        </p:nvSpPr>
        <p:spPr bwMode="auto">
          <a:xfrm>
            <a:off x="0" y="5000636"/>
            <a:ext cx="978408" cy="48463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The Logic of Power Sharing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Focus on </a:t>
            </a:r>
            <a:r>
              <a:rPr lang="en-US" sz="3200" i="1" dirty="0" smtClean="0"/>
              <a:t>ex post</a:t>
            </a:r>
            <a:r>
              <a:rPr lang="en-US" sz="3200" dirty="0" smtClean="0"/>
              <a:t> </a:t>
            </a:r>
            <a:r>
              <a:rPr lang="en-US" sz="3200" dirty="0" smtClean="0"/>
              <a:t>certainty and fairness</a:t>
            </a:r>
            <a:endParaRPr lang="en-US" sz="3200" dirty="0" smtClean="0"/>
          </a:p>
          <a:p>
            <a:pPr lvl="1" eaLnBrk="1" hangingPunct="1">
              <a:buFontTx/>
              <a:buChar char="–"/>
            </a:pPr>
            <a:r>
              <a:rPr lang="en-US" sz="3200" dirty="0" smtClean="0"/>
              <a:t>Fair division </a:t>
            </a:r>
            <a:r>
              <a:rPr lang="en-US" sz="3200" dirty="0" smtClean="0"/>
              <a:t>of the political </a:t>
            </a:r>
            <a:r>
              <a:rPr lang="en-US" sz="3200" dirty="0" smtClean="0"/>
              <a:t>pie </a:t>
            </a:r>
          </a:p>
          <a:p>
            <a:pPr lvl="1" eaLnBrk="1" hangingPunct="1">
              <a:buFontTx/>
              <a:buChar char="–"/>
            </a:pPr>
            <a:r>
              <a:rPr lang="en-US" sz="3200" dirty="0" smtClean="0"/>
              <a:t>Counters perceptions of bias and exclusion</a:t>
            </a:r>
          </a:p>
          <a:p>
            <a:pPr lvl="1" eaLnBrk="1" hangingPunct="1">
              <a:buFontTx/>
              <a:buChar char="–"/>
            </a:pPr>
            <a:r>
              <a:rPr lang="en-US" sz="3200" dirty="0" smtClean="0"/>
              <a:t>Entice </a:t>
            </a:r>
            <a:r>
              <a:rPr lang="en-US" sz="3200" dirty="0" smtClean="0"/>
              <a:t>warring parties to cease </a:t>
            </a:r>
            <a:r>
              <a:rPr lang="en-US" sz="3200" dirty="0" smtClean="0"/>
              <a:t>fighting </a:t>
            </a:r>
            <a:endParaRPr lang="en-US" sz="3200" dirty="0" smtClean="0"/>
          </a:p>
          <a:p>
            <a:pPr lvl="1" eaLnBrk="1" hangingPunct="1">
              <a:buFontTx/>
              <a:buChar char="–"/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214422"/>
          </a:xfrm>
        </p:spPr>
        <p:txBody>
          <a:bodyPr/>
          <a:lstStyle/>
          <a:p>
            <a:pPr algn="ctr"/>
            <a:r>
              <a:rPr lang="nb-NO" dirty="0" smtClean="0"/>
              <a:t>Is </a:t>
            </a:r>
            <a:r>
              <a:rPr lang="nb-NO" dirty="0" err="1" smtClean="0"/>
              <a:t>Power-sharing</a:t>
            </a:r>
            <a:r>
              <a:rPr lang="nb-NO" dirty="0" smtClean="0"/>
              <a:t> </a:t>
            </a:r>
            <a:r>
              <a:rPr lang="nb-NO" dirty="0" err="1" smtClean="0"/>
              <a:t>Democratic</a:t>
            </a:r>
            <a:r>
              <a:rPr lang="nb-NO" dirty="0" smtClean="0"/>
              <a:t>?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4422"/>
            <a:ext cx="9144000" cy="4576778"/>
          </a:xfrm>
        </p:spPr>
        <p:txBody>
          <a:bodyPr/>
          <a:lstStyle/>
          <a:p>
            <a:r>
              <a:rPr lang="en-US" sz="3200" dirty="0" err="1" smtClean="0"/>
              <a:t>Przeworski’s</a:t>
            </a:r>
            <a:r>
              <a:rPr lang="en-US" sz="3200" dirty="0" smtClean="0"/>
              <a:t> (1991) conception of democracy: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i="1" dirty="0" smtClean="0"/>
              <a:t>ex </a:t>
            </a:r>
            <a:r>
              <a:rPr lang="en-US" sz="3200" i="1" dirty="0" smtClean="0"/>
              <a:t>ante</a:t>
            </a:r>
            <a:r>
              <a:rPr lang="en-US" sz="3200" dirty="0" smtClean="0"/>
              <a:t> uncertainty and </a:t>
            </a:r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i="1" dirty="0" smtClean="0">
                <a:solidFill>
                  <a:schemeClr val="tx1"/>
                </a:solidFill>
                <a:latin typeface="+mn-lt"/>
              </a:rPr>
              <a:t>ex ante</a:t>
            </a:r>
            <a:r>
              <a:rPr lang="en-US" sz="3200" dirty="0" smtClean="0">
                <a:solidFill>
                  <a:schemeClr val="tx1"/>
                </a:solidFill>
                <a:latin typeface="+mn-lt"/>
              </a:rPr>
              <a:t> openness of democratic contestation</a:t>
            </a:r>
            <a:endParaRPr lang="en-US" sz="3200" dirty="0" smtClean="0">
              <a:solidFill>
                <a:schemeClr val="tx1"/>
              </a:solidFill>
              <a:latin typeface="+mn-lt"/>
            </a:endParaRPr>
          </a:p>
          <a:p>
            <a:pPr marL="514350" indent="-457200">
              <a:buFont typeface="Arial" pitchFamily="34" charset="0"/>
              <a:buChar char="•"/>
            </a:pPr>
            <a:r>
              <a:rPr lang="en-US" sz="3600" dirty="0" err="1" smtClean="0"/>
              <a:t>Strøm</a:t>
            </a:r>
            <a:r>
              <a:rPr lang="en-US" sz="3600" dirty="0" smtClean="0"/>
              <a:t> (1992) adds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3200" dirty="0" smtClean="0"/>
              <a:t>procedural performance sensitivity</a:t>
            </a:r>
          </a:p>
          <a:p>
            <a:pPr marL="514350" indent="-457200">
              <a:buFont typeface="Arial" pitchFamily="34" charset="0"/>
              <a:buChar char="•"/>
            </a:pPr>
            <a:r>
              <a:rPr lang="en-US" sz="3600" i="1" dirty="0" smtClean="0"/>
              <a:t>Ex post guarantees run counter to all three characteristics of democracy</a:t>
            </a:r>
            <a:endParaRPr lang="en-US" sz="3600" i="1" dirty="0" smtClean="0"/>
          </a:p>
          <a:p>
            <a:pPr marL="914400" lvl="1" indent="-457200"/>
            <a:endParaRPr lang="en-US" sz="3200" dirty="0" smtClean="0"/>
          </a:p>
          <a:p>
            <a:pPr marL="914400" lvl="1" indent="-457200">
              <a:buFont typeface="Arial" pitchFamily="34" charset="0"/>
              <a:buChar char="•"/>
            </a:pPr>
            <a:endParaRPr lang="nb-NO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0"/>
            <a:ext cx="7772400" cy="1143000"/>
          </a:xfrm>
        </p:spPr>
        <p:txBody>
          <a:bodyPr/>
          <a:lstStyle/>
          <a:p>
            <a:pPr algn="ctr"/>
            <a:r>
              <a:rPr lang="nb-NO" sz="4000" dirty="0" err="1" smtClean="0"/>
              <a:t>Essence</a:t>
            </a:r>
            <a:r>
              <a:rPr lang="nb-NO" sz="4000" dirty="0" smtClean="0"/>
              <a:t> </a:t>
            </a:r>
            <a:r>
              <a:rPr lang="nb-NO" sz="4000" dirty="0" err="1" smtClean="0"/>
              <a:t>of</a:t>
            </a:r>
            <a:r>
              <a:rPr lang="nb-NO" sz="4000" dirty="0" smtClean="0"/>
              <a:t> </a:t>
            </a:r>
            <a:r>
              <a:rPr lang="nb-NO" sz="4000" dirty="0" err="1" smtClean="0"/>
              <a:t>Power-sharing</a:t>
            </a:r>
            <a:endParaRPr lang="nb-NO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57298"/>
            <a:ext cx="9144000" cy="4433902"/>
          </a:xfrm>
        </p:spPr>
        <p:txBody>
          <a:bodyPr/>
          <a:lstStyle/>
          <a:p>
            <a:r>
              <a:rPr lang="nb-NO" sz="4000" dirty="0" smtClean="0">
                <a:solidFill>
                  <a:schemeClr val="tx1"/>
                </a:solidFill>
              </a:rPr>
              <a:t>E</a:t>
            </a:r>
            <a:r>
              <a:rPr lang="en-US" sz="4000" i="1" dirty="0" smtClean="0">
                <a:solidFill>
                  <a:schemeClr val="tx1"/>
                </a:solidFill>
              </a:rPr>
              <a:t>x </a:t>
            </a:r>
            <a:r>
              <a:rPr lang="en-US" sz="4000" i="1" dirty="0" smtClean="0">
                <a:solidFill>
                  <a:schemeClr val="tx1"/>
                </a:solidFill>
              </a:rPr>
              <a:t>post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smtClean="0">
                <a:solidFill>
                  <a:schemeClr val="tx1"/>
                </a:solidFill>
              </a:rPr>
              <a:t>fairness over</a:t>
            </a:r>
          </a:p>
          <a:p>
            <a:r>
              <a:rPr lang="en-US" sz="4000" i="1" dirty="0" smtClean="0">
                <a:solidFill>
                  <a:schemeClr val="tx1"/>
                </a:solidFill>
              </a:rPr>
              <a:t>E</a:t>
            </a:r>
            <a:r>
              <a:rPr lang="en-US" sz="4000" i="1" dirty="0" smtClean="0">
                <a:solidFill>
                  <a:schemeClr val="tx1"/>
                </a:solidFill>
              </a:rPr>
              <a:t>x </a:t>
            </a:r>
            <a:r>
              <a:rPr lang="en-US" sz="4000" i="1" dirty="0" smtClean="0">
                <a:solidFill>
                  <a:schemeClr val="tx1"/>
                </a:solidFill>
              </a:rPr>
              <a:t>ante</a:t>
            </a:r>
            <a:r>
              <a:rPr lang="en-US" sz="4000" dirty="0" smtClean="0">
                <a:solidFill>
                  <a:schemeClr val="tx1"/>
                </a:solidFill>
              </a:rPr>
              <a:t> uncertainty </a:t>
            </a:r>
            <a:r>
              <a:rPr lang="en-US" sz="4000" dirty="0" smtClean="0">
                <a:solidFill>
                  <a:schemeClr val="tx1"/>
                </a:solidFill>
              </a:rPr>
              <a:t>and 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Procedural Performance Sensitivity</a:t>
            </a:r>
          </a:p>
          <a:p>
            <a:endParaRPr lang="en-US" sz="4000" dirty="0" smtClean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Importance of fairness in post-conflict environments</a:t>
            </a:r>
            <a:endParaRPr lang="nb-NO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Expanding the Notion of Power Sharing</a:t>
            </a:r>
            <a:endParaRPr lang="en-US" sz="40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Inclusive Power sharing – mandate inclusion</a:t>
            </a:r>
          </a:p>
          <a:p>
            <a:pPr eaLnBrk="1" hangingPunct="1"/>
            <a:endParaRPr lang="en-US" sz="3200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sz="3200" dirty="0" smtClean="0">
                <a:solidFill>
                  <a:schemeClr val="tx1"/>
                </a:solidFill>
              </a:rPr>
              <a:t>Dispersed Power sharing – mandate constraints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algn="ctr"/>
            <a:r>
              <a:rPr lang="en-US" dirty="0" smtClean="0"/>
              <a:t>Inclusive </a:t>
            </a:r>
            <a:br>
              <a:rPr lang="en-US" dirty="0" smtClean="0"/>
            </a:br>
            <a:r>
              <a:rPr lang="en-US" dirty="0" smtClean="0"/>
              <a:t>Power-sharing Arrangements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4643470"/>
          </a:xfrm>
        </p:spPr>
        <p:txBody>
          <a:bodyPr/>
          <a:lstStyle/>
          <a:p>
            <a:pPr eaLnBrk="1" fontAlgn="t" hangingPunct="1"/>
            <a:r>
              <a:rPr lang="en-US" sz="2800" dirty="0" smtClean="0">
                <a:solidFill>
                  <a:schemeClr val="tx1"/>
                </a:solidFill>
              </a:rPr>
              <a:t>Grand (cabinet) coalitions</a:t>
            </a:r>
            <a:endParaRPr lang="nb-NO" sz="28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2800" dirty="0" smtClean="0">
                <a:solidFill>
                  <a:schemeClr val="tx1"/>
                </a:solidFill>
              </a:rPr>
              <a:t>Inclusive executive or advisory councils, such as electoral commissions</a:t>
            </a:r>
            <a:endParaRPr lang="nb-NO" sz="28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2800" dirty="0" smtClean="0">
                <a:solidFill>
                  <a:schemeClr val="tx1"/>
                </a:solidFill>
              </a:rPr>
              <a:t>Mutual veto arrangements</a:t>
            </a:r>
            <a:endParaRPr lang="nb-NO" sz="28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2800" dirty="0" smtClean="0">
                <a:solidFill>
                  <a:schemeClr val="tx1"/>
                </a:solidFill>
              </a:rPr>
              <a:t>Proportional or broadly inclusive rules for civil service and other administrative appointments</a:t>
            </a:r>
            <a:endParaRPr lang="nb-NO" sz="28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2800" dirty="0" smtClean="0">
                <a:solidFill>
                  <a:schemeClr val="tx1"/>
                </a:solidFill>
              </a:rPr>
              <a:t>Reserved executive offices for particular parties or social groups</a:t>
            </a:r>
            <a:endParaRPr lang="nb-NO" sz="2800" dirty="0" smtClean="0">
              <a:solidFill>
                <a:schemeClr val="tx1"/>
              </a:solidFill>
            </a:endParaRPr>
          </a:p>
          <a:p>
            <a:pPr eaLnBrk="1" fontAlgn="t" hangingPunct="1"/>
            <a:r>
              <a:rPr lang="en-US" sz="2800" dirty="0" smtClean="0">
                <a:solidFill>
                  <a:schemeClr val="tx1"/>
                </a:solidFill>
              </a:rPr>
              <a:t>Proportional representation (PR) electoral systems, especially </a:t>
            </a:r>
            <a:r>
              <a:rPr lang="en-US" sz="2800" dirty="0" smtClean="0">
                <a:solidFill>
                  <a:schemeClr val="tx1"/>
                </a:solidFill>
              </a:rPr>
              <a:t>closed-list</a:t>
            </a:r>
            <a:endParaRPr lang="nb-NO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prio">
  <a:themeElements>
    <a:clrScheme name="pri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io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i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6265</TotalTime>
  <Words>406</Words>
  <Application>Microsoft PowerPoint</Application>
  <PresentationFormat>On-screen Show (4:3)</PresentationFormat>
  <Paragraphs>93</Paragraphs>
  <Slides>14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Gill Sans MT</vt:lpstr>
      <vt:lpstr>Wingdings</vt:lpstr>
      <vt:lpstr>Times New Roman</vt:lpstr>
      <vt:lpstr>prio</vt:lpstr>
      <vt:lpstr>Custom Design</vt:lpstr>
      <vt:lpstr>Office Theme</vt:lpstr>
      <vt:lpstr> </vt:lpstr>
      <vt:lpstr>Fragile Bargains: Civil Conflict and Power-sharing in Africa </vt:lpstr>
      <vt:lpstr>The Challenge of Postconflict Institutional Design </vt:lpstr>
      <vt:lpstr>Power Sharing as a Postconflict Institutional Solution</vt:lpstr>
      <vt:lpstr>The Logic of Power Sharing</vt:lpstr>
      <vt:lpstr>Is Power-sharing Democratic?</vt:lpstr>
      <vt:lpstr>Essence of Power-sharing</vt:lpstr>
      <vt:lpstr>Expanding the Notion of Power Sharing</vt:lpstr>
      <vt:lpstr>Inclusive  Power-sharing Arrangements</vt:lpstr>
      <vt:lpstr>Dispersed  Power-sharing Arrangements</vt:lpstr>
      <vt:lpstr>Problems with Power Sharing</vt:lpstr>
      <vt:lpstr>Power-sharing and Ex Post Fairness</vt:lpstr>
      <vt:lpstr>Problems with Dispersed Power Sharing</vt:lpstr>
      <vt:lpstr>Power-sharing in Sub-Saharan Africa</vt:lpstr>
    </vt:vector>
  </TitlesOfParts>
  <Company>PRIO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Democratic Institutions: Governance and Civil War</dc:title>
  <dc:creator>scott</dc:creator>
  <cp:lastModifiedBy>SCOTT</cp:lastModifiedBy>
  <cp:revision>74</cp:revision>
  <dcterms:created xsi:type="dcterms:W3CDTF">2004-06-07T08:37:49Z</dcterms:created>
  <dcterms:modified xsi:type="dcterms:W3CDTF">2011-11-18T05:18:25Z</dcterms:modified>
</cp:coreProperties>
</file>