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14" r:id="rId2"/>
    <p:sldId id="306" r:id="rId3"/>
    <p:sldId id="307" r:id="rId4"/>
    <p:sldId id="308" r:id="rId5"/>
    <p:sldId id="309" r:id="rId6"/>
    <p:sldId id="310" r:id="rId7"/>
    <p:sldId id="311" r:id="rId8"/>
    <p:sldId id="312" r:id="rId9"/>
    <p:sldId id="318" r:id="rId10"/>
    <p:sldId id="313" r:id="rId11"/>
    <p:sldId id="315" r:id="rId12"/>
    <p:sldId id="31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422" autoAdjust="0"/>
    <p:restoredTop sz="94660"/>
  </p:normalViewPr>
  <p:slideViewPr>
    <p:cSldViewPr>
      <p:cViewPr>
        <p:scale>
          <a:sx n="97" d="100"/>
          <a:sy n="97" d="100"/>
        </p:scale>
        <p:origin x="-114" y="-2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665A2E-FDEA-44E6-95E6-3990E6600687}" type="datetimeFigureOut">
              <a:rPr lang="en-US" smtClean="0"/>
              <a:pPr/>
              <a:t>6/26/2013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8CE75B-E60A-4BAA-9A9E-B93725540D09}" type="slidenum">
              <a:rPr lang="en-US" smtClean="0"/>
              <a:pPr/>
              <a:t>‹#›</a:t>
            </a:fld>
            <a:endParaRPr lang="en-US" dirty="0"/>
          </a:p>
        </p:txBody>
      </p:sp>
    </p:spTree>
    <p:extLst>
      <p:ext uri="{BB962C8B-B14F-4D97-AF65-F5344CB8AC3E}">
        <p14:creationId xmlns:p14="http://schemas.microsoft.com/office/powerpoint/2010/main" val="2632749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8CE75B-E60A-4BAA-9A9E-B93725540D09}"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8CE75B-E60A-4BAA-9A9E-B93725540D09}"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8CE75B-E60A-4BAA-9A9E-B93725540D09}"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Changes</a:t>
            </a:r>
            <a:r>
              <a:rPr lang="en-US" baseline="0" dirty="0" smtClean="0"/>
              <a:t> in red</a:t>
            </a:r>
            <a:endParaRPr lang="en-US" dirty="0"/>
          </a:p>
        </p:txBody>
      </p:sp>
      <p:sp>
        <p:nvSpPr>
          <p:cNvPr id="4" name="Slide Number Placeholder 3"/>
          <p:cNvSpPr>
            <a:spLocks noGrp="1"/>
          </p:cNvSpPr>
          <p:nvPr>
            <p:ph type="sldNum" sz="quarter" idx="10"/>
          </p:nvPr>
        </p:nvSpPr>
        <p:spPr/>
        <p:txBody>
          <a:bodyPr/>
          <a:lstStyle/>
          <a:p>
            <a:fld id="{5F8CE75B-E60A-4BAA-9A9E-B93725540D09}"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Red =</a:t>
            </a:r>
            <a:r>
              <a:rPr lang="en-US" baseline="0" dirty="0" smtClean="0"/>
              <a:t> changes</a:t>
            </a:r>
            <a:endParaRPr lang="en-US" dirty="0" smtClean="0"/>
          </a:p>
          <a:p>
            <a:r>
              <a:rPr lang="en-US" dirty="0" smtClean="0"/>
              <a:t>Yellow denotes</a:t>
            </a:r>
            <a:r>
              <a:rPr lang="en-US" baseline="0" dirty="0" smtClean="0"/>
              <a:t> major procedural change for all or most affected bureaus</a:t>
            </a:r>
            <a:endParaRPr lang="en-US" dirty="0"/>
          </a:p>
        </p:txBody>
      </p:sp>
      <p:sp>
        <p:nvSpPr>
          <p:cNvPr id="4" name="Slide Number Placeholder 3"/>
          <p:cNvSpPr>
            <a:spLocks noGrp="1"/>
          </p:cNvSpPr>
          <p:nvPr>
            <p:ph type="sldNum" sz="quarter" idx="10"/>
          </p:nvPr>
        </p:nvSpPr>
        <p:spPr/>
        <p:txBody>
          <a:bodyPr/>
          <a:lstStyle/>
          <a:p>
            <a:fld id="{5F8CE75B-E60A-4BAA-9A9E-B93725540D09}"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5C0F41-2792-463F-92CF-7AC472C74E32}" type="datetime1">
              <a:rPr lang="en-US" smtClean="0"/>
              <a:pPr/>
              <a:t>6/26/2013</a:t>
            </a:fld>
            <a:endParaRPr lang="en-US" dirty="0"/>
          </a:p>
        </p:txBody>
      </p:sp>
      <p:sp>
        <p:nvSpPr>
          <p:cNvPr id="5" name="Footer Placeholder 4"/>
          <p:cNvSpPr>
            <a:spLocks noGrp="1"/>
          </p:cNvSpPr>
          <p:nvPr>
            <p:ph type="ftr" sz="quarter" idx="11"/>
          </p:nvPr>
        </p:nvSpPr>
        <p:spPr/>
        <p:txBody>
          <a:bodyPr/>
          <a:lstStyle/>
          <a:p>
            <a:r>
              <a:rPr lang="en-US" smtClean="0"/>
              <a:t>SENSITIVE BUT UNCLASSIFIED</a:t>
            </a:r>
            <a:endParaRPr lang="en-US" dirty="0"/>
          </a:p>
        </p:txBody>
      </p:sp>
      <p:sp>
        <p:nvSpPr>
          <p:cNvPr id="6" name="Slide Number Placeholder 5"/>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81C63-7FB0-4D9B-B33F-24A59BE3066A}" type="datetime1">
              <a:rPr lang="en-US" smtClean="0"/>
              <a:pPr/>
              <a:t>6/26/2013</a:t>
            </a:fld>
            <a:endParaRPr lang="en-US" dirty="0"/>
          </a:p>
        </p:txBody>
      </p:sp>
      <p:sp>
        <p:nvSpPr>
          <p:cNvPr id="5" name="Footer Placeholder 4"/>
          <p:cNvSpPr>
            <a:spLocks noGrp="1"/>
          </p:cNvSpPr>
          <p:nvPr>
            <p:ph type="ftr" sz="quarter" idx="11"/>
          </p:nvPr>
        </p:nvSpPr>
        <p:spPr/>
        <p:txBody>
          <a:bodyPr/>
          <a:lstStyle/>
          <a:p>
            <a:r>
              <a:rPr lang="en-US" smtClean="0"/>
              <a:t>SENSITIVE BUT UNCLASSIFIED</a:t>
            </a:r>
            <a:endParaRPr lang="en-US" dirty="0"/>
          </a:p>
        </p:txBody>
      </p:sp>
      <p:sp>
        <p:nvSpPr>
          <p:cNvPr id="6" name="Slide Number Placeholder 5"/>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920D06-4122-49B5-BDEA-5A1F6E56B47A}" type="datetime1">
              <a:rPr lang="en-US" smtClean="0"/>
              <a:pPr/>
              <a:t>6/26/2013</a:t>
            </a:fld>
            <a:endParaRPr lang="en-US" dirty="0"/>
          </a:p>
        </p:txBody>
      </p:sp>
      <p:sp>
        <p:nvSpPr>
          <p:cNvPr id="5" name="Footer Placeholder 4"/>
          <p:cNvSpPr>
            <a:spLocks noGrp="1"/>
          </p:cNvSpPr>
          <p:nvPr>
            <p:ph type="ftr" sz="quarter" idx="11"/>
          </p:nvPr>
        </p:nvSpPr>
        <p:spPr/>
        <p:txBody>
          <a:bodyPr/>
          <a:lstStyle/>
          <a:p>
            <a:r>
              <a:rPr lang="en-US" smtClean="0"/>
              <a:t>SENSITIVE BUT UNCLASSIFIED</a:t>
            </a:r>
            <a:endParaRPr lang="en-US" dirty="0"/>
          </a:p>
        </p:txBody>
      </p:sp>
      <p:sp>
        <p:nvSpPr>
          <p:cNvPr id="6" name="Slide Number Placeholder 5"/>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BDA298-143D-4D65-8805-34266CCD5E50}" type="datetime1">
              <a:rPr lang="en-US" smtClean="0"/>
              <a:pPr/>
              <a:t>6/26/2013</a:t>
            </a:fld>
            <a:endParaRPr lang="en-US" dirty="0"/>
          </a:p>
        </p:txBody>
      </p:sp>
      <p:sp>
        <p:nvSpPr>
          <p:cNvPr id="5" name="Footer Placeholder 4"/>
          <p:cNvSpPr>
            <a:spLocks noGrp="1"/>
          </p:cNvSpPr>
          <p:nvPr>
            <p:ph type="ftr" sz="quarter" idx="11"/>
          </p:nvPr>
        </p:nvSpPr>
        <p:spPr/>
        <p:txBody>
          <a:bodyPr/>
          <a:lstStyle/>
          <a:p>
            <a:r>
              <a:rPr lang="en-US" smtClean="0"/>
              <a:t>SENSITIVE BUT UNCLASSIFIED</a:t>
            </a:r>
            <a:endParaRPr lang="en-US" dirty="0"/>
          </a:p>
        </p:txBody>
      </p:sp>
      <p:sp>
        <p:nvSpPr>
          <p:cNvPr id="6" name="Slide Number Placeholder 5"/>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2612D6-C93F-4A83-AEB5-7DC103D6555F}" type="datetime1">
              <a:rPr lang="en-US" smtClean="0"/>
              <a:pPr/>
              <a:t>6/26/2013</a:t>
            </a:fld>
            <a:endParaRPr lang="en-US" dirty="0"/>
          </a:p>
        </p:txBody>
      </p:sp>
      <p:sp>
        <p:nvSpPr>
          <p:cNvPr id="5" name="Footer Placeholder 4"/>
          <p:cNvSpPr>
            <a:spLocks noGrp="1"/>
          </p:cNvSpPr>
          <p:nvPr>
            <p:ph type="ftr" sz="quarter" idx="11"/>
          </p:nvPr>
        </p:nvSpPr>
        <p:spPr/>
        <p:txBody>
          <a:bodyPr/>
          <a:lstStyle/>
          <a:p>
            <a:r>
              <a:rPr lang="en-US" smtClean="0"/>
              <a:t>SENSITIVE BUT UNCLASSIFIED</a:t>
            </a:r>
            <a:endParaRPr lang="en-US" dirty="0"/>
          </a:p>
        </p:txBody>
      </p:sp>
      <p:sp>
        <p:nvSpPr>
          <p:cNvPr id="6" name="Slide Number Placeholder 5"/>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9C18E4-F3F4-4333-AE24-67BA097E9BEF}" type="datetime1">
              <a:rPr lang="en-US" smtClean="0"/>
              <a:pPr/>
              <a:t>6/26/2013</a:t>
            </a:fld>
            <a:endParaRPr lang="en-US" dirty="0"/>
          </a:p>
        </p:txBody>
      </p:sp>
      <p:sp>
        <p:nvSpPr>
          <p:cNvPr id="6" name="Footer Placeholder 5"/>
          <p:cNvSpPr>
            <a:spLocks noGrp="1"/>
          </p:cNvSpPr>
          <p:nvPr>
            <p:ph type="ftr" sz="quarter" idx="11"/>
          </p:nvPr>
        </p:nvSpPr>
        <p:spPr/>
        <p:txBody>
          <a:bodyPr/>
          <a:lstStyle/>
          <a:p>
            <a:r>
              <a:rPr lang="en-US" smtClean="0"/>
              <a:t>SENSITIVE BUT UNCLASSIFIED</a:t>
            </a:r>
            <a:endParaRPr lang="en-US" dirty="0"/>
          </a:p>
        </p:txBody>
      </p:sp>
      <p:sp>
        <p:nvSpPr>
          <p:cNvPr id="7" name="Slide Number Placeholder 6"/>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CE9BDF-4A8B-4AD1-BF61-845A4991FD70}" type="datetime1">
              <a:rPr lang="en-US" smtClean="0"/>
              <a:pPr/>
              <a:t>6/26/2013</a:t>
            </a:fld>
            <a:endParaRPr lang="en-US" dirty="0"/>
          </a:p>
        </p:txBody>
      </p:sp>
      <p:sp>
        <p:nvSpPr>
          <p:cNvPr id="8" name="Footer Placeholder 7"/>
          <p:cNvSpPr>
            <a:spLocks noGrp="1"/>
          </p:cNvSpPr>
          <p:nvPr>
            <p:ph type="ftr" sz="quarter" idx="11"/>
          </p:nvPr>
        </p:nvSpPr>
        <p:spPr/>
        <p:txBody>
          <a:bodyPr/>
          <a:lstStyle/>
          <a:p>
            <a:r>
              <a:rPr lang="en-US" smtClean="0"/>
              <a:t>SENSITIVE BUT UNCLASSIFIED</a:t>
            </a:r>
            <a:endParaRPr lang="en-US" dirty="0"/>
          </a:p>
        </p:txBody>
      </p:sp>
      <p:sp>
        <p:nvSpPr>
          <p:cNvPr id="9" name="Slide Number Placeholder 8"/>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D465CC-BDA8-4AFD-8AF2-B800582F23EF}" type="datetime1">
              <a:rPr lang="en-US" smtClean="0"/>
              <a:pPr/>
              <a:t>6/26/2013</a:t>
            </a:fld>
            <a:endParaRPr lang="en-US" dirty="0"/>
          </a:p>
        </p:txBody>
      </p:sp>
      <p:sp>
        <p:nvSpPr>
          <p:cNvPr id="4" name="Footer Placeholder 3"/>
          <p:cNvSpPr>
            <a:spLocks noGrp="1"/>
          </p:cNvSpPr>
          <p:nvPr>
            <p:ph type="ftr" sz="quarter" idx="11"/>
          </p:nvPr>
        </p:nvSpPr>
        <p:spPr/>
        <p:txBody>
          <a:bodyPr/>
          <a:lstStyle/>
          <a:p>
            <a:r>
              <a:rPr lang="en-US" smtClean="0"/>
              <a:t>SENSITIVE BUT UNCLASSIFIED</a:t>
            </a:r>
            <a:endParaRPr lang="en-US" dirty="0"/>
          </a:p>
        </p:txBody>
      </p:sp>
      <p:sp>
        <p:nvSpPr>
          <p:cNvPr id="5" name="Slide Number Placeholder 4"/>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358189-42AB-48BE-850D-2D2BEB71AF44}" type="datetime1">
              <a:rPr lang="en-US" smtClean="0"/>
              <a:pPr/>
              <a:t>6/26/2013</a:t>
            </a:fld>
            <a:endParaRPr lang="en-US" dirty="0"/>
          </a:p>
        </p:txBody>
      </p:sp>
      <p:sp>
        <p:nvSpPr>
          <p:cNvPr id="3" name="Footer Placeholder 2"/>
          <p:cNvSpPr>
            <a:spLocks noGrp="1"/>
          </p:cNvSpPr>
          <p:nvPr>
            <p:ph type="ftr" sz="quarter" idx="11"/>
          </p:nvPr>
        </p:nvSpPr>
        <p:spPr/>
        <p:txBody>
          <a:bodyPr/>
          <a:lstStyle/>
          <a:p>
            <a:r>
              <a:rPr lang="en-US" smtClean="0"/>
              <a:t>SENSITIVE BUT UNCLASSIFIED</a:t>
            </a:r>
            <a:endParaRPr lang="en-US" dirty="0"/>
          </a:p>
        </p:txBody>
      </p:sp>
      <p:sp>
        <p:nvSpPr>
          <p:cNvPr id="4" name="Slide Number Placeholder 3"/>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E0F908-279E-4972-890E-F3CFA605FB87}" type="datetime1">
              <a:rPr lang="en-US" smtClean="0"/>
              <a:pPr/>
              <a:t>6/26/2013</a:t>
            </a:fld>
            <a:endParaRPr lang="en-US" dirty="0"/>
          </a:p>
        </p:txBody>
      </p:sp>
      <p:sp>
        <p:nvSpPr>
          <p:cNvPr id="6" name="Footer Placeholder 5"/>
          <p:cNvSpPr>
            <a:spLocks noGrp="1"/>
          </p:cNvSpPr>
          <p:nvPr>
            <p:ph type="ftr" sz="quarter" idx="11"/>
          </p:nvPr>
        </p:nvSpPr>
        <p:spPr/>
        <p:txBody>
          <a:bodyPr/>
          <a:lstStyle/>
          <a:p>
            <a:r>
              <a:rPr lang="en-US" smtClean="0"/>
              <a:t>SENSITIVE BUT UNCLASSIFIED</a:t>
            </a:r>
            <a:endParaRPr lang="en-US" dirty="0"/>
          </a:p>
        </p:txBody>
      </p:sp>
      <p:sp>
        <p:nvSpPr>
          <p:cNvPr id="7" name="Slide Number Placeholder 6"/>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9F9B0-CF02-4E8D-A9D2-CCADD0E62F85}" type="datetime1">
              <a:rPr lang="en-US" smtClean="0"/>
              <a:pPr/>
              <a:t>6/26/2013</a:t>
            </a:fld>
            <a:endParaRPr lang="en-US" dirty="0"/>
          </a:p>
        </p:txBody>
      </p:sp>
      <p:sp>
        <p:nvSpPr>
          <p:cNvPr id="6" name="Footer Placeholder 5"/>
          <p:cNvSpPr>
            <a:spLocks noGrp="1"/>
          </p:cNvSpPr>
          <p:nvPr>
            <p:ph type="ftr" sz="quarter" idx="11"/>
          </p:nvPr>
        </p:nvSpPr>
        <p:spPr/>
        <p:txBody>
          <a:bodyPr/>
          <a:lstStyle/>
          <a:p>
            <a:r>
              <a:rPr lang="en-US" smtClean="0"/>
              <a:t>SENSITIVE BUT UNCLASSIFIED</a:t>
            </a:r>
            <a:endParaRPr lang="en-US" dirty="0"/>
          </a:p>
        </p:txBody>
      </p:sp>
      <p:sp>
        <p:nvSpPr>
          <p:cNvPr id="7" name="Slide Number Placeholder 6"/>
          <p:cNvSpPr>
            <a:spLocks noGrp="1"/>
          </p:cNvSpPr>
          <p:nvPr>
            <p:ph type="sldNum" sz="quarter" idx="12"/>
          </p:nvPr>
        </p:nvSpPr>
        <p:spPr/>
        <p:txBody>
          <a:bodyPr/>
          <a:lstStyle/>
          <a:p>
            <a:fld id="{145F77C8-0622-4CE8-A597-E311C8FC8EA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F2D1AC-3C8A-47E3-AFBA-50FA620889AB}" type="datetime1">
              <a:rPr lang="en-US" smtClean="0"/>
              <a:pPr/>
              <a:t>6/26/2013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SENSITIVE BUT UNCLASSIFIED</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F77C8-0622-4CE8-A597-E311C8FC8EA7}"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3225"/>
            <a:ext cx="7772400" cy="4117975"/>
          </a:xfrm>
        </p:spPr>
        <p:txBody>
          <a:bodyPr>
            <a:normAutofit/>
          </a:bodyPr>
          <a:lstStyle/>
          <a:p>
            <a:r>
              <a:rPr lang="en-US" dirty="0" smtClean="0"/>
              <a:t>Leahy Vetting: </a:t>
            </a:r>
            <a:br>
              <a:rPr lang="en-US" dirty="0" smtClean="0"/>
            </a:br>
            <a:r>
              <a:rPr lang="en-US" dirty="0" smtClean="0"/>
              <a:t>Law, Policy, Process</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a:xfrm>
            <a:off x="1371600" y="3886200"/>
            <a:ext cx="6400800" cy="2438400"/>
          </a:xfrm>
        </p:spPr>
        <p:txBody>
          <a:bodyPr>
            <a:normAutofit/>
          </a:bodyPr>
          <a:lstStyle/>
          <a:p>
            <a:pPr algn="r"/>
            <a:r>
              <a:rPr lang="en-US" dirty="0" smtClean="0"/>
              <a:t> </a:t>
            </a:r>
          </a:p>
          <a:p>
            <a:pPr algn="r"/>
            <a:endParaRPr lang="en-US" sz="1800" dirty="0" smtClean="0"/>
          </a:p>
          <a:p>
            <a:pPr algn="r"/>
            <a:endParaRPr lang="en-US" sz="1800" dirty="0"/>
          </a:p>
        </p:txBody>
      </p:sp>
      <p:pic>
        <p:nvPicPr>
          <p:cNvPr id="4" name="Picture 3" descr="state seal.wmf"/>
          <p:cNvPicPr>
            <a:picLocks noChangeAspect="1"/>
          </p:cNvPicPr>
          <p:nvPr/>
        </p:nvPicPr>
        <p:blipFill>
          <a:blip r:embed="rId3" cstate="print"/>
          <a:stretch>
            <a:fillRect/>
          </a:stretch>
        </p:blipFill>
        <p:spPr>
          <a:xfrm>
            <a:off x="7010400" y="152400"/>
            <a:ext cx="1981200" cy="1981200"/>
          </a:xfrm>
          <a:prstGeom prst="rect">
            <a:avLst/>
          </a:prstGeom>
        </p:spPr>
      </p:pic>
      <p:sp>
        <p:nvSpPr>
          <p:cNvPr id="6" name="TextBox 5"/>
          <p:cNvSpPr txBox="1"/>
          <p:nvPr/>
        </p:nvSpPr>
        <p:spPr>
          <a:xfrm>
            <a:off x="3810000" y="4495800"/>
            <a:ext cx="4876800" cy="369332"/>
          </a:xfrm>
          <a:prstGeom prst="rect">
            <a:avLst/>
          </a:prstGeom>
          <a:noFill/>
        </p:spPr>
        <p:txBody>
          <a:bodyPr wrap="square" rtlCol="0">
            <a:spAutoFit/>
          </a:bodyPr>
          <a:lstStyle/>
          <a:p>
            <a:r>
              <a:rPr lang="en-US" dirty="0" smtClean="0"/>
              <a:t>April 15, 2013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through </a:t>
            </a:r>
            <a:br>
              <a:rPr lang="en-US" dirty="0" smtClean="0"/>
            </a:br>
            <a:r>
              <a:rPr lang="en-US" dirty="0" smtClean="0"/>
              <a:t>INVEST system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Human rights vetting or Leahy vetting for training events begins in the home country of a security force unit or individual member</a:t>
            </a:r>
          </a:p>
          <a:p>
            <a:endParaRPr lang="en-US" dirty="0" smtClean="0"/>
          </a:p>
          <a:p>
            <a:r>
              <a:rPr lang="en-US" dirty="0" smtClean="0"/>
              <a:t>Program coordinator gets list of units/individuals to be provided assistance and submits to the U.S. embassy in-country</a:t>
            </a:r>
          </a:p>
          <a:p>
            <a:endParaRPr lang="en-US" dirty="0" smtClean="0"/>
          </a:p>
          <a:p>
            <a:r>
              <a:rPr lang="en-US" dirty="0" smtClean="0"/>
              <a:t>U.S. embassy enters names into the International Vetting and Security Tracking System (INVEST), conducts checks, and submits results to Washington</a:t>
            </a:r>
            <a:endParaRPr lang="en-US" dirty="0"/>
          </a:p>
        </p:txBody>
      </p:sp>
      <p:pic>
        <p:nvPicPr>
          <p:cNvPr id="4" name="Picture 3" descr="state seal.wmf"/>
          <p:cNvPicPr>
            <a:picLocks noChangeAspect="1"/>
          </p:cNvPicPr>
          <p:nvPr/>
        </p:nvPicPr>
        <p:blipFill>
          <a:blip r:embed="rId2" cstate="print"/>
          <a:stretch>
            <a:fillRect/>
          </a:stretch>
        </p:blipFill>
        <p:spPr>
          <a:xfrm>
            <a:off x="7543800" y="152400"/>
            <a:ext cx="1447800" cy="14478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Vetting in Washington</a:t>
            </a:r>
            <a:endParaRPr lang="en-US" dirty="0"/>
          </a:p>
        </p:txBody>
      </p:sp>
      <p:sp>
        <p:nvSpPr>
          <p:cNvPr id="3" name="Content Placeholder 2"/>
          <p:cNvSpPr>
            <a:spLocks noGrp="1"/>
          </p:cNvSpPr>
          <p:nvPr>
            <p:ph idx="1"/>
          </p:nvPr>
        </p:nvSpPr>
        <p:spPr>
          <a:xfrm>
            <a:off x="457200" y="1752600"/>
            <a:ext cx="8229600" cy="4373563"/>
          </a:xfrm>
        </p:spPr>
        <p:txBody>
          <a:bodyPr>
            <a:normAutofit fontScale="85000" lnSpcReduction="20000"/>
          </a:bodyPr>
          <a:lstStyle/>
          <a:p>
            <a:r>
              <a:rPr lang="en-US" dirty="0" smtClean="0"/>
              <a:t>DC Leahy </a:t>
            </a:r>
            <a:r>
              <a:rPr lang="en-US" dirty="0" err="1" smtClean="0"/>
              <a:t>vetters</a:t>
            </a:r>
            <a:r>
              <a:rPr lang="en-US" dirty="0" smtClean="0"/>
              <a:t> receive candidates for training from U.S. embassies in INVEST once post vetting is complete</a:t>
            </a:r>
          </a:p>
          <a:p>
            <a:pPr>
              <a:buNone/>
            </a:pPr>
            <a:endParaRPr lang="en-US" dirty="0" smtClean="0"/>
          </a:p>
          <a:p>
            <a:r>
              <a:rPr lang="en-US" dirty="0" smtClean="0"/>
              <a:t>DC </a:t>
            </a:r>
            <a:r>
              <a:rPr lang="en-US" dirty="0" err="1" smtClean="0"/>
              <a:t>vetters</a:t>
            </a:r>
            <a:r>
              <a:rPr lang="en-US" dirty="0" smtClean="0"/>
              <a:t> in the U.S. post’s regional geographic bureau and in DRL check additional sources</a:t>
            </a:r>
          </a:p>
          <a:p>
            <a:endParaRPr lang="en-US" dirty="0" smtClean="0"/>
          </a:p>
          <a:p>
            <a:r>
              <a:rPr lang="en-US" dirty="0" smtClean="0"/>
              <a:t>Once DC vetting is complete, the home country embassy is notified of results via INVEST</a:t>
            </a:r>
          </a:p>
          <a:p>
            <a:endParaRPr lang="en-US" dirty="0" smtClean="0"/>
          </a:p>
          <a:p>
            <a:r>
              <a:rPr lang="en-US" dirty="0" smtClean="0"/>
              <a:t>No assistance may be provided without Leahy vetting authorization from State via INVEST</a:t>
            </a:r>
          </a:p>
          <a:p>
            <a:endParaRPr lang="en-US" dirty="0"/>
          </a:p>
        </p:txBody>
      </p:sp>
      <p:pic>
        <p:nvPicPr>
          <p:cNvPr id="4" name="Picture 3" descr="state seal.wmf"/>
          <p:cNvPicPr>
            <a:picLocks noChangeAspect="1"/>
          </p:cNvPicPr>
          <p:nvPr/>
        </p:nvPicPr>
        <p:blipFill>
          <a:blip r:embed="rId2" cstate="print"/>
          <a:stretch>
            <a:fillRect/>
          </a:stretch>
        </p:blipFill>
        <p:spPr>
          <a:xfrm>
            <a:off x="7543800" y="152400"/>
            <a:ext cx="1447800" cy="14478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 Track</a:t>
            </a:r>
            <a:endParaRPr lang="en-US" dirty="0"/>
          </a:p>
        </p:txBody>
      </p:sp>
      <p:sp>
        <p:nvSpPr>
          <p:cNvPr id="3" name="Content Placeholder 2"/>
          <p:cNvSpPr>
            <a:spLocks noGrp="1"/>
          </p:cNvSpPr>
          <p:nvPr>
            <p:ph sz="half" idx="1"/>
          </p:nvPr>
        </p:nvSpPr>
        <p:spPr/>
        <p:txBody>
          <a:bodyPr>
            <a:normAutofit/>
          </a:bodyPr>
          <a:lstStyle/>
          <a:p>
            <a:r>
              <a:rPr lang="en-US" dirty="0" smtClean="0"/>
              <a:t>Countries that are functional democracies with no significant human rights concerns may be considered for Leahy Fast Track status.  Vetting for </a:t>
            </a:r>
            <a:r>
              <a:rPr lang="en-US" smtClean="0"/>
              <a:t>such countries is </a:t>
            </a:r>
            <a:r>
              <a:rPr lang="en-US" dirty="0" smtClean="0"/>
              <a:t>done at post and not in Washington.</a:t>
            </a:r>
          </a:p>
        </p:txBody>
      </p:sp>
      <p:pic>
        <p:nvPicPr>
          <p:cNvPr id="4" name="Picture 3" descr="state seal.wmf"/>
          <p:cNvPicPr>
            <a:picLocks noChangeAspect="1"/>
          </p:cNvPicPr>
          <p:nvPr/>
        </p:nvPicPr>
        <p:blipFill>
          <a:blip r:embed="rId2" cstate="print"/>
          <a:stretch>
            <a:fillRect/>
          </a:stretch>
        </p:blipFill>
        <p:spPr>
          <a:xfrm>
            <a:off x="7543800" y="152400"/>
            <a:ext cx="1447800" cy="1447800"/>
          </a:xfrm>
          <a:prstGeom prst="rect">
            <a:avLst/>
          </a:prstGeom>
        </p:spPr>
      </p:pic>
      <p:pic>
        <p:nvPicPr>
          <p:cNvPr id="5" name="Picture 4" descr="FL_ANAandadvisor.jpg"/>
          <p:cNvPicPr>
            <a:picLocks noChangeAspect="1"/>
          </p:cNvPicPr>
          <p:nvPr/>
        </p:nvPicPr>
        <p:blipFill>
          <a:blip r:embed="rId3" cstate="print"/>
          <a:stretch>
            <a:fillRect/>
          </a:stretch>
        </p:blipFill>
        <p:spPr>
          <a:xfrm>
            <a:off x="4495800" y="1828800"/>
            <a:ext cx="4267322" cy="3962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371600"/>
          </a:xfrm>
        </p:spPr>
        <p:txBody>
          <a:bodyPr>
            <a:normAutofit/>
          </a:bodyPr>
          <a:lstStyle/>
          <a:p>
            <a:r>
              <a:rPr lang="en-US" sz="3200" dirty="0" smtClean="0"/>
              <a:t>Leahy Law (State)</a:t>
            </a:r>
            <a:endParaRPr lang="en-US" sz="3200" dirty="0"/>
          </a:p>
        </p:txBody>
      </p:sp>
      <p:sp>
        <p:nvSpPr>
          <p:cNvPr id="3" name="Subtitle 2"/>
          <p:cNvSpPr>
            <a:spLocks noGrp="1"/>
          </p:cNvSpPr>
          <p:nvPr>
            <p:ph type="subTitle" idx="1"/>
          </p:nvPr>
        </p:nvSpPr>
        <p:spPr>
          <a:xfrm>
            <a:off x="990600" y="3048000"/>
            <a:ext cx="7162800" cy="2590800"/>
          </a:xfrm>
        </p:spPr>
        <p:txBody>
          <a:bodyPr>
            <a:noAutofit/>
          </a:bodyPr>
          <a:lstStyle/>
          <a:p>
            <a:r>
              <a:rPr lang="en-US" sz="2400" dirty="0" smtClean="0"/>
              <a:t>“</a:t>
            </a:r>
            <a:r>
              <a:rPr lang="en-US" sz="2800" dirty="0" smtClean="0">
                <a:solidFill>
                  <a:srgbClr val="FFFF00"/>
                </a:solidFill>
              </a:rPr>
              <a:t>No </a:t>
            </a:r>
            <a:r>
              <a:rPr lang="en-US" sz="2800" dirty="0">
                <a:solidFill>
                  <a:srgbClr val="FFFF00"/>
                </a:solidFill>
              </a:rPr>
              <a:t>assistance shall be furnished </a:t>
            </a:r>
            <a:r>
              <a:rPr lang="en-US" sz="2800" dirty="0" smtClean="0"/>
              <a:t>… </a:t>
            </a:r>
            <a:r>
              <a:rPr lang="en-US" sz="2800" dirty="0">
                <a:solidFill>
                  <a:srgbClr val="FFFF00"/>
                </a:solidFill>
              </a:rPr>
              <a:t>to any unit </a:t>
            </a:r>
            <a:r>
              <a:rPr lang="en-US" sz="2800" dirty="0"/>
              <a:t>of the security forces of a foreign country if the Secretary of State has </a:t>
            </a:r>
            <a:r>
              <a:rPr lang="en-US" sz="2800" dirty="0">
                <a:solidFill>
                  <a:srgbClr val="FFFF00"/>
                </a:solidFill>
              </a:rPr>
              <a:t>credible </a:t>
            </a:r>
            <a:r>
              <a:rPr lang="en-US" sz="2800" dirty="0" smtClean="0">
                <a:solidFill>
                  <a:srgbClr val="FFFF00"/>
                </a:solidFill>
              </a:rPr>
              <a:t>information </a:t>
            </a:r>
            <a:r>
              <a:rPr lang="en-US" sz="2800" dirty="0"/>
              <a:t>that such unit has committed </a:t>
            </a:r>
            <a:r>
              <a:rPr lang="en-US" sz="2800" dirty="0" smtClean="0"/>
              <a:t>a </a:t>
            </a:r>
            <a:r>
              <a:rPr lang="en-US" sz="2800" dirty="0" smtClean="0">
                <a:solidFill>
                  <a:srgbClr val="FFFF00"/>
                </a:solidFill>
              </a:rPr>
              <a:t>gross violation of </a:t>
            </a:r>
            <a:r>
              <a:rPr lang="en-US" sz="2800" dirty="0">
                <a:solidFill>
                  <a:srgbClr val="FFFF00"/>
                </a:solidFill>
              </a:rPr>
              <a:t>human </a:t>
            </a:r>
            <a:r>
              <a:rPr lang="en-US" sz="2800" dirty="0" smtClean="0">
                <a:solidFill>
                  <a:srgbClr val="FFFF00"/>
                </a:solidFill>
              </a:rPr>
              <a:t>rights.</a:t>
            </a:r>
            <a:r>
              <a:rPr lang="en-US" sz="2800" dirty="0" smtClean="0"/>
              <a:t>”</a:t>
            </a:r>
          </a:p>
          <a:p>
            <a:endParaRPr lang="en-US" sz="2800" dirty="0" smtClean="0"/>
          </a:p>
          <a:p>
            <a:r>
              <a:rPr lang="en-US" sz="2000" dirty="0" smtClean="0"/>
              <a:t>- Section 620 M of the Foreign </a:t>
            </a:r>
            <a:r>
              <a:rPr lang="en-US" sz="2000" dirty="0"/>
              <a:t>Assistance Act of </a:t>
            </a:r>
            <a:r>
              <a:rPr lang="en-US" sz="2000" dirty="0" smtClean="0"/>
              <a:t>1961, </a:t>
            </a:r>
            <a:r>
              <a:rPr lang="en-US" sz="2000" dirty="0"/>
              <a:t>as </a:t>
            </a:r>
            <a:r>
              <a:rPr lang="en-US" sz="2000" dirty="0" smtClean="0"/>
              <a:t>amended (FAA)</a:t>
            </a:r>
            <a:endParaRPr lang="en-US" sz="2000" dirty="0"/>
          </a:p>
        </p:txBody>
      </p:sp>
      <p:pic>
        <p:nvPicPr>
          <p:cNvPr id="4" name="Picture 3" descr="state seal.wmf"/>
          <p:cNvPicPr>
            <a:picLocks noChangeAspect="1"/>
          </p:cNvPicPr>
          <p:nvPr/>
        </p:nvPicPr>
        <p:blipFill>
          <a:blip r:embed="rId3" cstate="print"/>
          <a:stretch>
            <a:fillRect/>
          </a:stretch>
        </p:blipFill>
        <p:spPr>
          <a:xfrm>
            <a:off x="7010400" y="152400"/>
            <a:ext cx="1981200" cy="19812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2514600"/>
          </a:xfrm>
        </p:spPr>
        <p:txBody>
          <a:bodyPr>
            <a:normAutofit/>
          </a:bodyPr>
          <a:lstStyle/>
          <a:p>
            <a:r>
              <a:rPr lang="en-US" sz="3200" dirty="0" smtClean="0"/>
              <a:t>Leahy Law (Defense)</a:t>
            </a:r>
            <a:endParaRPr lang="en-US" sz="3200" dirty="0"/>
          </a:p>
        </p:txBody>
      </p:sp>
      <p:sp>
        <p:nvSpPr>
          <p:cNvPr id="3" name="Subtitle 2"/>
          <p:cNvSpPr>
            <a:spLocks noGrp="1"/>
          </p:cNvSpPr>
          <p:nvPr>
            <p:ph type="subTitle" idx="1"/>
          </p:nvPr>
        </p:nvSpPr>
        <p:spPr>
          <a:xfrm>
            <a:off x="609600" y="2209800"/>
            <a:ext cx="7543800" cy="3200400"/>
          </a:xfrm>
        </p:spPr>
        <p:txBody>
          <a:bodyPr>
            <a:noAutofit/>
          </a:bodyPr>
          <a:lstStyle/>
          <a:p>
            <a:r>
              <a:rPr lang="en-US" sz="2800" dirty="0" smtClean="0">
                <a:solidFill>
                  <a:schemeClr val="tx1"/>
                </a:solidFill>
              </a:rPr>
              <a:t>“None of the funds made available by this Act may be used to support any </a:t>
            </a:r>
            <a:r>
              <a:rPr lang="en-US" sz="2800" dirty="0" smtClean="0">
                <a:solidFill>
                  <a:srgbClr val="FFFF00"/>
                </a:solidFill>
              </a:rPr>
              <a:t>training program </a:t>
            </a:r>
            <a:r>
              <a:rPr lang="en-US" sz="2800" dirty="0" smtClean="0">
                <a:solidFill>
                  <a:schemeClr val="tx1"/>
                </a:solidFill>
              </a:rPr>
              <a:t>involving </a:t>
            </a:r>
            <a:r>
              <a:rPr lang="en-US" sz="2800" dirty="0" smtClean="0">
                <a:solidFill>
                  <a:srgbClr val="FFFF00"/>
                </a:solidFill>
              </a:rPr>
              <a:t>a unit of the security forces </a:t>
            </a:r>
            <a:r>
              <a:rPr lang="en-US" sz="2800" dirty="0" smtClean="0">
                <a:solidFill>
                  <a:schemeClr val="tx1"/>
                </a:solidFill>
              </a:rPr>
              <a:t>of a foreign country if the Secretary of Defense has received </a:t>
            </a:r>
            <a:r>
              <a:rPr lang="en-US" sz="2800" dirty="0" smtClean="0">
                <a:solidFill>
                  <a:srgbClr val="FFFF00"/>
                </a:solidFill>
              </a:rPr>
              <a:t>credible information </a:t>
            </a:r>
            <a:r>
              <a:rPr lang="en-US" sz="2800" dirty="0" smtClean="0">
                <a:solidFill>
                  <a:schemeClr val="tx1"/>
                </a:solidFill>
              </a:rPr>
              <a:t>from the Department of State that the unit has committed </a:t>
            </a:r>
            <a:r>
              <a:rPr lang="en-US" sz="2800" dirty="0" smtClean="0">
                <a:solidFill>
                  <a:srgbClr val="FFFF00"/>
                </a:solidFill>
              </a:rPr>
              <a:t>a gross violation of human rights</a:t>
            </a:r>
            <a:r>
              <a:rPr lang="en-US" sz="2800" dirty="0" smtClean="0">
                <a:solidFill>
                  <a:schemeClr val="tx1"/>
                </a:solidFill>
              </a:rPr>
              <a:t>, unless all necessary corrective steps have been taken.”  </a:t>
            </a:r>
          </a:p>
          <a:p>
            <a:r>
              <a:rPr lang="en-US" sz="2000" dirty="0" smtClean="0"/>
              <a:t>- DOD Appropriations Act for FY2012 (Div. A, P.L. 112-74), Sec. 8058</a:t>
            </a:r>
            <a:endParaRPr lang="en-US" sz="2000" dirty="0"/>
          </a:p>
        </p:txBody>
      </p:sp>
      <p:pic>
        <p:nvPicPr>
          <p:cNvPr id="4" name="Picture 3" descr="state seal.wmf"/>
          <p:cNvPicPr>
            <a:picLocks noChangeAspect="1"/>
          </p:cNvPicPr>
          <p:nvPr/>
        </p:nvPicPr>
        <p:blipFill>
          <a:blip r:embed="rId3" cstate="print"/>
          <a:stretch>
            <a:fillRect/>
          </a:stretch>
        </p:blipFill>
        <p:spPr>
          <a:xfrm>
            <a:off x="7010400" y="152400"/>
            <a:ext cx="1981200" cy="19812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Leahy Law </a:t>
            </a:r>
            <a:br>
              <a:rPr lang="en-US" dirty="0" smtClean="0"/>
            </a:br>
            <a:r>
              <a:rPr lang="en-US" sz="2000" dirty="0" smtClean="0">
                <a:solidFill>
                  <a:srgbClr val="FFFF00"/>
                </a:solidFill>
              </a:rPr>
              <a:t>Recent Changes</a:t>
            </a:r>
            <a:endParaRPr lang="en-US" dirty="0">
              <a:solidFill>
                <a:srgbClr val="FFFF00"/>
              </a:solidFill>
            </a:endParaRPr>
          </a:p>
        </p:txBody>
      </p:sp>
      <p:sp>
        <p:nvSpPr>
          <p:cNvPr id="3" name="Content Placeholder 2"/>
          <p:cNvSpPr>
            <a:spLocks noGrp="1"/>
          </p:cNvSpPr>
          <p:nvPr>
            <p:ph idx="1"/>
          </p:nvPr>
        </p:nvSpPr>
        <p:spPr>
          <a:xfrm>
            <a:off x="457200" y="1600200"/>
            <a:ext cx="8458200" cy="5105400"/>
          </a:xfrm>
        </p:spPr>
        <p:txBody>
          <a:bodyPr>
            <a:noAutofit/>
          </a:bodyPr>
          <a:lstStyle/>
          <a:p>
            <a:pPr>
              <a:buNone/>
            </a:pPr>
            <a:r>
              <a:rPr lang="en-US" sz="1800" b="1" dirty="0" smtClean="0"/>
              <a:t>Foreign Assistance Act of 1961, as amended: Section 620</a:t>
            </a:r>
            <a:r>
              <a:rPr lang="en-US" sz="1800" b="1" dirty="0" smtClean="0">
                <a:solidFill>
                  <a:srgbClr val="FFFF00"/>
                </a:solidFill>
              </a:rPr>
              <a:t>M</a:t>
            </a:r>
            <a:r>
              <a:rPr lang="en-US" sz="1800" b="1" dirty="0" smtClean="0">
                <a:solidFill>
                  <a:srgbClr val="FF0000"/>
                </a:solidFill>
              </a:rPr>
              <a:t> </a:t>
            </a:r>
            <a:r>
              <a:rPr lang="en-US" sz="1800" b="1" dirty="0" smtClean="0"/>
              <a:t>“Limitation on Assistance to Security Forces”</a:t>
            </a:r>
          </a:p>
          <a:p>
            <a:pPr>
              <a:buNone/>
            </a:pPr>
            <a:r>
              <a:rPr lang="en-US" sz="1800" dirty="0" smtClean="0"/>
              <a:t>“(a) IN GENERAL. – No assistance shall be furnished under this Act or the Arms Export Control Act to any unit of the security forces of a foreign country if the Secretary of State has credible  </a:t>
            </a:r>
            <a:r>
              <a:rPr lang="en-US" sz="1800" dirty="0" smtClean="0">
                <a:solidFill>
                  <a:srgbClr val="FFFF00"/>
                </a:solidFill>
              </a:rPr>
              <a:t>information </a:t>
            </a:r>
            <a:r>
              <a:rPr lang="en-US" sz="1800" dirty="0" smtClean="0"/>
              <a:t>that such unit has committed </a:t>
            </a:r>
            <a:r>
              <a:rPr lang="en-US" sz="1800" dirty="0" smtClean="0">
                <a:solidFill>
                  <a:srgbClr val="FFFF00"/>
                </a:solidFill>
              </a:rPr>
              <a:t>a </a:t>
            </a:r>
            <a:r>
              <a:rPr lang="en-US" sz="1800" dirty="0" smtClean="0"/>
              <a:t>gross violation of human rights.</a:t>
            </a:r>
          </a:p>
          <a:p>
            <a:pPr>
              <a:buNone/>
            </a:pPr>
            <a:r>
              <a:rPr lang="en-US" sz="1800" dirty="0" smtClean="0"/>
              <a:t>(b) EXCEPTION. –The prohibition in subsection (a) shall not apply if the Secretary determines and reports to the Committee on Foreign Relations of the Senate, the Committee on Foreign Affairs of the House of Representatives, and the Committees on Appropriations that the government of such country is taking effective </a:t>
            </a:r>
            <a:r>
              <a:rPr lang="en-US" sz="1800" dirty="0" smtClean="0">
                <a:solidFill>
                  <a:srgbClr val="FFFF00"/>
                </a:solidFill>
              </a:rPr>
              <a:t>steps </a:t>
            </a:r>
            <a:r>
              <a:rPr lang="en-US" sz="1800" dirty="0" smtClean="0"/>
              <a:t>to bring responsible members to justice.</a:t>
            </a:r>
          </a:p>
          <a:p>
            <a:pPr>
              <a:buNone/>
            </a:pPr>
            <a:r>
              <a:rPr lang="en-US" sz="1800" dirty="0" smtClean="0"/>
              <a:t>(c) DUTY TO INFORM. – In the event that funds are withheld from any unit pursuant to this section, the Secretary of State shall promptly inform the foreign government of the basis for such action and shall, to the maximum extent practicable, assist the foreign government in taking effective measures to bring the responsible members of the security forces to justice.</a:t>
            </a:r>
          </a:p>
        </p:txBody>
      </p:sp>
      <p:pic>
        <p:nvPicPr>
          <p:cNvPr id="4" name="Picture 3" descr="state seal.wmf"/>
          <p:cNvPicPr>
            <a:picLocks noChangeAspect="1"/>
          </p:cNvPicPr>
          <p:nvPr/>
        </p:nvPicPr>
        <p:blipFill>
          <a:blip r:embed="rId3" cstate="print"/>
          <a:stretch>
            <a:fillRect/>
          </a:stretch>
        </p:blipFill>
        <p:spPr>
          <a:xfrm>
            <a:off x="7543800" y="152400"/>
            <a:ext cx="1447800" cy="14478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Leahy Law </a:t>
            </a:r>
            <a:br>
              <a:rPr lang="en-US" dirty="0" smtClean="0"/>
            </a:br>
            <a:r>
              <a:rPr lang="en-US" sz="2000" dirty="0" smtClean="0">
                <a:solidFill>
                  <a:srgbClr val="FFFF00"/>
                </a:solidFill>
                <a:latin typeface="+mn-lt"/>
                <a:ea typeface="+mn-ea"/>
                <a:cs typeface="+mn-cs"/>
              </a:rPr>
              <a:t>Recent Changes Cont’</a:t>
            </a:r>
            <a:r>
              <a:rPr lang="en-US" sz="2000" dirty="0" smtClean="0">
                <a:solidFill>
                  <a:srgbClr val="FFFF00"/>
                </a:solidFill>
              </a:rPr>
              <a:t>d</a:t>
            </a:r>
            <a:endParaRPr lang="en-US" dirty="0">
              <a:solidFill>
                <a:srgbClr val="FFFF00"/>
              </a:solidFill>
            </a:endParaRPr>
          </a:p>
        </p:txBody>
      </p:sp>
      <p:sp>
        <p:nvSpPr>
          <p:cNvPr id="3" name="Content Placeholder 2"/>
          <p:cNvSpPr>
            <a:spLocks noGrp="1"/>
          </p:cNvSpPr>
          <p:nvPr>
            <p:ph idx="1"/>
          </p:nvPr>
        </p:nvSpPr>
        <p:spPr>
          <a:xfrm>
            <a:off x="457200" y="1600200"/>
            <a:ext cx="8382000" cy="4953000"/>
          </a:xfrm>
        </p:spPr>
        <p:txBody>
          <a:bodyPr>
            <a:noAutofit/>
          </a:bodyPr>
          <a:lstStyle/>
          <a:p>
            <a:pPr>
              <a:buNone/>
            </a:pPr>
            <a:r>
              <a:rPr lang="en-US" sz="1600" dirty="0" smtClean="0">
                <a:solidFill>
                  <a:srgbClr val="FFFF00"/>
                </a:solidFill>
              </a:rPr>
              <a:t>(d) CREDIBLE INFORMATION. – The Secretary shall establish, and periodically update, procedures to-</a:t>
            </a:r>
          </a:p>
          <a:p>
            <a:pPr>
              <a:buNone/>
            </a:pPr>
            <a:r>
              <a:rPr lang="en-US" sz="1600" dirty="0" smtClean="0">
                <a:solidFill>
                  <a:srgbClr val="FFFF00"/>
                </a:solidFill>
              </a:rPr>
              <a:t>	(1) ensure that for each country the Department of State has a current list of all security forces units receiving United States training , equipment, or other types of assistance; </a:t>
            </a:r>
          </a:p>
          <a:p>
            <a:pPr>
              <a:buNone/>
            </a:pPr>
            <a:r>
              <a:rPr lang="en-US" sz="1600" dirty="0" smtClean="0">
                <a:solidFill>
                  <a:srgbClr val="FFFF00"/>
                </a:solidFill>
              </a:rPr>
              <a:t>	(2)  facilitate the receipt by Department of State and United States embassies of information from individuals and organizations outside the United States Government about gross violations of human rights by security force units;</a:t>
            </a:r>
          </a:p>
          <a:p>
            <a:pPr>
              <a:buNone/>
            </a:pPr>
            <a:r>
              <a:rPr lang="en-US" sz="1600" dirty="0" smtClean="0">
                <a:solidFill>
                  <a:srgbClr val="FFFF00"/>
                </a:solidFill>
              </a:rPr>
              <a:t>	(3) routinely request and obtain such information from the Department of Defense, the Central Intelligence Agency, and other United States Government sources; </a:t>
            </a:r>
          </a:p>
          <a:p>
            <a:pPr>
              <a:buNone/>
            </a:pPr>
            <a:r>
              <a:rPr lang="en-US" sz="1600" dirty="0" smtClean="0">
                <a:solidFill>
                  <a:srgbClr val="FFFF00"/>
                </a:solidFill>
              </a:rPr>
              <a:t>	(4) ensure that such information is evaluated and preserved;</a:t>
            </a:r>
          </a:p>
          <a:p>
            <a:pPr>
              <a:buNone/>
            </a:pPr>
            <a:r>
              <a:rPr lang="en-US" sz="1600" dirty="0" smtClean="0">
                <a:solidFill>
                  <a:srgbClr val="FFFF00"/>
                </a:solidFill>
              </a:rPr>
              <a:t>	(5) ensure that when vetting an individual for eligibility to receive United States training the individual’s unit is also vetted;</a:t>
            </a:r>
          </a:p>
          <a:p>
            <a:pPr>
              <a:buNone/>
            </a:pPr>
            <a:r>
              <a:rPr lang="en-US" sz="1600" dirty="0" smtClean="0">
                <a:solidFill>
                  <a:srgbClr val="FFFF00"/>
                </a:solidFill>
              </a:rPr>
              <a:t>	(6)  seek to identify the unit involved when credible information of a gross violation exists but the identity of the unit is lacking; and </a:t>
            </a:r>
          </a:p>
          <a:p>
            <a:pPr>
              <a:buNone/>
            </a:pPr>
            <a:r>
              <a:rPr lang="en-US" sz="1600" dirty="0" smtClean="0">
                <a:solidFill>
                  <a:srgbClr val="FFFF00"/>
                </a:solidFill>
              </a:rPr>
              <a:t>	(7) make publically available, to the maximum extent  practicable, the identity of those units for which no assistance shall be furnished pursuant to subsection (a).</a:t>
            </a:r>
          </a:p>
        </p:txBody>
      </p:sp>
      <p:pic>
        <p:nvPicPr>
          <p:cNvPr id="4" name="Picture 3" descr="state seal.wmf"/>
          <p:cNvPicPr>
            <a:picLocks noChangeAspect="1"/>
          </p:cNvPicPr>
          <p:nvPr/>
        </p:nvPicPr>
        <p:blipFill>
          <a:blip r:embed="rId3" cstate="print"/>
          <a:stretch>
            <a:fillRect/>
          </a:stretch>
        </p:blipFill>
        <p:spPr>
          <a:xfrm>
            <a:off x="7543800" y="152400"/>
            <a:ext cx="1447800" cy="1447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What is Credible Information?</a:t>
            </a:r>
            <a:endParaRPr lang="en-US" sz="3600" b="1" dirty="0"/>
          </a:p>
        </p:txBody>
      </p:sp>
      <p:sp>
        <p:nvSpPr>
          <p:cNvPr id="3" name="Content Placeholder 2"/>
          <p:cNvSpPr>
            <a:spLocks noGrp="1"/>
          </p:cNvSpPr>
          <p:nvPr>
            <p:ph idx="1"/>
          </p:nvPr>
        </p:nvSpPr>
        <p:spPr>
          <a:xfrm>
            <a:off x="457200" y="1600200"/>
            <a:ext cx="8458200" cy="4876800"/>
          </a:xfrm>
        </p:spPr>
        <p:txBody>
          <a:bodyPr>
            <a:noAutofit/>
          </a:bodyPr>
          <a:lstStyle/>
          <a:p>
            <a:pPr>
              <a:buFont typeface="Wingdings" pitchFamily="2" charset="2"/>
              <a:buChar char="§"/>
            </a:pPr>
            <a:endParaRPr lang="en-US" sz="2000" b="1" dirty="0" smtClean="0"/>
          </a:p>
          <a:p>
            <a:pPr>
              <a:buFont typeface="Wingdings" pitchFamily="2" charset="2"/>
              <a:buChar char="§"/>
            </a:pPr>
            <a:r>
              <a:rPr lang="en-US" sz="2400" b="1" dirty="0" smtClean="0"/>
              <a:t>Leg history:  evidence need not be admissible in a court of law.  </a:t>
            </a:r>
          </a:p>
          <a:p>
            <a:pPr>
              <a:buFont typeface="Wingdings" pitchFamily="2" charset="2"/>
              <a:buChar char="§"/>
            </a:pPr>
            <a:r>
              <a:rPr lang="en-US" sz="2400" b="1" dirty="0" smtClean="0"/>
              <a:t>Should be deserving of confidence as a basis for decision-making</a:t>
            </a:r>
          </a:p>
          <a:p>
            <a:pPr>
              <a:buFont typeface="Wingdings" pitchFamily="2" charset="2"/>
              <a:buChar char="§"/>
            </a:pPr>
            <a:r>
              <a:rPr lang="en-US" sz="2400" b="1" dirty="0" smtClean="0"/>
              <a:t>NGO information or press reports can be sufficient (assuming sources have reputation for accurate and impartial reporting and reported information has indicia of reliability)</a:t>
            </a:r>
          </a:p>
          <a:p>
            <a:pPr>
              <a:buFont typeface="Wingdings" pitchFamily="2" charset="2"/>
              <a:buChar char="§"/>
            </a:pPr>
            <a:r>
              <a:rPr lang="en-US" sz="2400" b="1" dirty="0" smtClean="0"/>
              <a:t>Information ideally should be corroborated by multiple sources (i.e., more than one source preferred although not necessary; depends on quality of source/information)</a:t>
            </a:r>
          </a:p>
          <a:p>
            <a:endParaRPr lang="en-US" sz="1600" dirty="0"/>
          </a:p>
        </p:txBody>
      </p:sp>
      <p:pic>
        <p:nvPicPr>
          <p:cNvPr id="4" name="Picture 3" descr="state seal.wmf"/>
          <p:cNvPicPr>
            <a:picLocks noChangeAspect="1"/>
          </p:cNvPicPr>
          <p:nvPr/>
        </p:nvPicPr>
        <p:blipFill>
          <a:blip r:embed="rId2" cstate="print"/>
          <a:stretch>
            <a:fillRect/>
          </a:stretch>
        </p:blipFill>
        <p:spPr>
          <a:xfrm>
            <a:off x="7543800" y="152400"/>
            <a:ext cx="1447800" cy="14478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Gross Violations of Human Rights</a:t>
            </a:r>
            <a:endParaRPr lang="en-US" sz="3600" b="1" dirty="0"/>
          </a:p>
        </p:txBody>
      </p:sp>
      <p:sp>
        <p:nvSpPr>
          <p:cNvPr id="3" name="Content Placeholder 2"/>
          <p:cNvSpPr>
            <a:spLocks noGrp="1"/>
          </p:cNvSpPr>
          <p:nvPr>
            <p:ph idx="1"/>
          </p:nvPr>
        </p:nvSpPr>
        <p:spPr>
          <a:xfrm>
            <a:off x="457200" y="1600200"/>
            <a:ext cx="8458200" cy="4876800"/>
          </a:xfrm>
        </p:spPr>
        <p:txBody>
          <a:bodyPr>
            <a:noAutofit/>
          </a:bodyPr>
          <a:lstStyle/>
          <a:p>
            <a:pPr>
              <a:buNone/>
            </a:pPr>
            <a:r>
              <a:rPr lang="en-US" sz="2000" b="1" dirty="0" smtClean="0"/>
              <a:t>Not defined in the Leahy context</a:t>
            </a:r>
          </a:p>
          <a:p>
            <a:pPr>
              <a:buNone/>
            </a:pPr>
            <a:r>
              <a:rPr lang="en-US" sz="2000" b="1" dirty="0" smtClean="0"/>
              <a:t>According to section 502B(d) of the FAA, gross violations of internationally recognized human rights includes:</a:t>
            </a:r>
          </a:p>
          <a:p>
            <a:pPr>
              <a:buFont typeface="Wingdings" pitchFamily="2" charset="2"/>
              <a:buChar char="§"/>
            </a:pPr>
            <a:r>
              <a:rPr lang="en-US" sz="2000" b="1" dirty="0" smtClean="0"/>
              <a:t>torture or cruel, inhuman, or degrading treatment or punishment, </a:t>
            </a:r>
          </a:p>
          <a:p>
            <a:pPr>
              <a:buFont typeface="Wingdings" pitchFamily="2" charset="2"/>
              <a:buChar char="§"/>
            </a:pPr>
            <a:r>
              <a:rPr lang="en-US" sz="2000" b="1" dirty="0" smtClean="0"/>
              <a:t>prolonged detention without charges and trial, </a:t>
            </a:r>
          </a:p>
          <a:p>
            <a:pPr>
              <a:buFont typeface="Wingdings" pitchFamily="2" charset="2"/>
              <a:buChar char="§"/>
            </a:pPr>
            <a:r>
              <a:rPr lang="en-US" sz="2000" b="1" dirty="0" smtClean="0"/>
              <a:t>causing the disappearance of persons by the abduction and clandestine detention of those persons, and </a:t>
            </a:r>
          </a:p>
          <a:p>
            <a:pPr>
              <a:buFont typeface="Wingdings" pitchFamily="2" charset="2"/>
              <a:buChar char="§"/>
            </a:pPr>
            <a:r>
              <a:rPr lang="en-US" sz="2000" b="1" dirty="0" smtClean="0"/>
              <a:t>other flagrant denial of the right to life, liberty, or the security of person (e.g.  extrajudicial killing).</a:t>
            </a:r>
          </a:p>
          <a:p>
            <a:pPr>
              <a:buNone/>
            </a:pPr>
            <a:endParaRPr lang="en-US" sz="2000" dirty="0" smtClean="0"/>
          </a:p>
          <a:p>
            <a:pPr>
              <a:buNone/>
            </a:pPr>
            <a:r>
              <a:rPr lang="en-US" sz="2000" b="1" dirty="0" smtClean="0"/>
              <a:t>Department Leahy Vetting policy also includes:</a:t>
            </a:r>
          </a:p>
          <a:p>
            <a:pPr lvl="1"/>
            <a:r>
              <a:rPr lang="en-US" sz="2000" b="1" dirty="0" smtClean="0"/>
              <a:t>Politically-motivated rape</a:t>
            </a:r>
          </a:p>
          <a:p>
            <a:pPr>
              <a:buNone/>
            </a:pPr>
            <a:endParaRPr lang="en-US" sz="2000" b="1" dirty="0" smtClean="0"/>
          </a:p>
          <a:p>
            <a:pPr>
              <a:buNone/>
            </a:pPr>
            <a:r>
              <a:rPr lang="en-US" sz="2000" b="1" dirty="0" smtClean="0"/>
              <a:t>This is not an exhaustive list.  Incidents are examined on a case-by-case basis.</a:t>
            </a:r>
          </a:p>
          <a:p>
            <a:endParaRPr lang="en-US" sz="1600" dirty="0"/>
          </a:p>
        </p:txBody>
      </p:sp>
      <p:pic>
        <p:nvPicPr>
          <p:cNvPr id="4" name="Picture 3" descr="state seal.wmf"/>
          <p:cNvPicPr>
            <a:picLocks noChangeAspect="1"/>
          </p:cNvPicPr>
          <p:nvPr/>
        </p:nvPicPr>
        <p:blipFill>
          <a:blip r:embed="rId2" cstate="print"/>
          <a:stretch>
            <a:fillRect/>
          </a:stretch>
        </p:blipFill>
        <p:spPr>
          <a:xfrm>
            <a:off x="7543800" y="152400"/>
            <a:ext cx="1447800" cy="14478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What is a unit?</a:t>
            </a:r>
            <a:endParaRPr lang="en-US" sz="3600" b="1" dirty="0"/>
          </a:p>
        </p:txBody>
      </p:sp>
      <p:sp>
        <p:nvSpPr>
          <p:cNvPr id="3" name="Content Placeholder 2"/>
          <p:cNvSpPr>
            <a:spLocks noGrp="1"/>
          </p:cNvSpPr>
          <p:nvPr>
            <p:ph idx="1"/>
          </p:nvPr>
        </p:nvSpPr>
        <p:spPr>
          <a:xfrm>
            <a:off x="457200" y="1600200"/>
            <a:ext cx="8458200" cy="4876800"/>
          </a:xfrm>
        </p:spPr>
        <p:txBody>
          <a:bodyPr>
            <a:noAutofit/>
          </a:bodyPr>
          <a:lstStyle/>
          <a:p>
            <a:pPr>
              <a:buFont typeface="Wingdings" pitchFamily="2" charset="2"/>
              <a:buChar char="§"/>
            </a:pPr>
            <a:endParaRPr lang="en-US" sz="2000" b="1" dirty="0" smtClean="0"/>
          </a:p>
          <a:p>
            <a:pPr>
              <a:buFont typeface="Wingdings" pitchFamily="2" charset="2"/>
              <a:buChar char="§"/>
            </a:pPr>
            <a:endParaRPr lang="en-US" sz="2000" b="1" dirty="0" smtClean="0"/>
          </a:p>
          <a:p>
            <a:pPr>
              <a:buFont typeface="Wingdings" pitchFamily="2" charset="2"/>
              <a:buChar char="§"/>
            </a:pPr>
            <a:r>
              <a:rPr lang="en-US" sz="2400" b="1" dirty="0" smtClean="0"/>
              <a:t>The legislative history indicates that “unit” may be “construed as the smallest operational group in the field . . . Implicated in the reported violation.”</a:t>
            </a:r>
          </a:p>
          <a:p>
            <a:pPr lvl="1">
              <a:buFont typeface="Wingdings" pitchFamily="2" charset="2"/>
              <a:buChar char="§"/>
            </a:pPr>
            <a:r>
              <a:rPr lang="en-US" sz="2400" b="1" dirty="0" smtClean="0"/>
              <a:t>Primary example:  Battalion or its equivalent</a:t>
            </a:r>
          </a:p>
          <a:p>
            <a:pPr>
              <a:buFont typeface="Wingdings" pitchFamily="2" charset="2"/>
              <a:buChar char="§"/>
            </a:pPr>
            <a:r>
              <a:rPr lang="en-US" sz="2400" b="1" dirty="0" smtClean="0"/>
              <a:t>May be unique to the country, security force, and unit type</a:t>
            </a:r>
          </a:p>
          <a:p>
            <a:pPr>
              <a:buFont typeface="Wingdings" pitchFamily="2" charset="2"/>
              <a:buChar char="§"/>
            </a:pPr>
            <a:r>
              <a:rPr lang="en-US" sz="2400" b="1" dirty="0" smtClean="0"/>
              <a:t>Clean and tainted units may be part of the same larger unit.</a:t>
            </a:r>
          </a:p>
          <a:p>
            <a:pPr>
              <a:buFont typeface="Wingdings" pitchFamily="2" charset="2"/>
              <a:buChar char="§"/>
            </a:pPr>
            <a:endParaRPr lang="en-US" sz="2400" b="1" dirty="0" smtClean="0"/>
          </a:p>
          <a:p>
            <a:endParaRPr lang="en-US" sz="1600" dirty="0"/>
          </a:p>
        </p:txBody>
      </p:sp>
      <p:pic>
        <p:nvPicPr>
          <p:cNvPr id="4" name="Picture 3" descr="state seal.wmf"/>
          <p:cNvPicPr>
            <a:picLocks noChangeAspect="1"/>
          </p:cNvPicPr>
          <p:nvPr/>
        </p:nvPicPr>
        <p:blipFill>
          <a:blip r:embed="rId2" cstate="print"/>
          <a:stretch>
            <a:fillRect/>
          </a:stretch>
        </p:blipFill>
        <p:spPr>
          <a:xfrm>
            <a:off x="7543800" y="152400"/>
            <a:ext cx="1447800" cy="14478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Rehabilitating </a:t>
            </a:r>
            <a:br>
              <a:rPr lang="en-US" dirty="0" smtClean="0"/>
            </a:br>
            <a:r>
              <a:rPr lang="en-US" dirty="0" smtClean="0"/>
              <a:t>Security Forces</a:t>
            </a:r>
            <a:endParaRPr lang="en-US" dirty="0"/>
          </a:p>
        </p:txBody>
      </p:sp>
      <p:sp>
        <p:nvSpPr>
          <p:cNvPr id="3" name="Content Placeholder 2"/>
          <p:cNvSpPr>
            <a:spLocks noGrp="1"/>
          </p:cNvSpPr>
          <p:nvPr>
            <p:ph idx="1"/>
          </p:nvPr>
        </p:nvSpPr>
        <p:spPr/>
        <p:txBody>
          <a:bodyPr>
            <a:normAutofit/>
          </a:bodyPr>
          <a:lstStyle/>
          <a:p>
            <a:r>
              <a:rPr lang="en-US" dirty="0" smtClean="0"/>
              <a:t>For a tainted unit or member to become eligible for training again, the Leahy Amendment requires: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4" name="Picture 3" descr="state seal.wmf"/>
          <p:cNvPicPr>
            <a:picLocks noChangeAspect="1"/>
          </p:cNvPicPr>
          <p:nvPr/>
        </p:nvPicPr>
        <p:blipFill>
          <a:blip r:embed="rId2" cstate="print"/>
          <a:stretch>
            <a:fillRect/>
          </a:stretch>
        </p:blipFill>
        <p:spPr>
          <a:xfrm>
            <a:off x="7543800" y="152400"/>
            <a:ext cx="1447800" cy="1447800"/>
          </a:xfrm>
          <a:prstGeom prst="rect">
            <a:avLst/>
          </a:prstGeom>
        </p:spPr>
      </p:pic>
      <p:graphicFrame>
        <p:nvGraphicFramePr>
          <p:cNvPr id="5" name="Table 4"/>
          <p:cNvGraphicFramePr>
            <a:graphicFrameLocks noGrp="1"/>
          </p:cNvGraphicFramePr>
          <p:nvPr/>
        </p:nvGraphicFramePr>
        <p:xfrm>
          <a:off x="914400" y="3352800"/>
          <a:ext cx="7543800" cy="2148578"/>
        </p:xfrm>
        <a:graphic>
          <a:graphicData uri="http://schemas.openxmlformats.org/drawingml/2006/table">
            <a:tbl>
              <a:tblPr firstRow="1" bandRow="1">
                <a:tableStyleId>{5C22544A-7EE6-4342-B048-85BDC9FD1C3A}</a:tableStyleId>
              </a:tblPr>
              <a:tblGrid>
                <a:gridCol w="4572000"/>
                <a:gridCol w="2971800"/>
              </a:tblGrid>
              <a:tr h="411218">
                <a:tc>
                  <a:txBody>
                    <a:bodyPr/>
                    <a:lstStyle/>
                    <a:p>
                      <a:r>
                        <a:rPr lang="en-US" dirty="0" smtClean="0"/>
                        <a:t>State</a:t>
                      </a:r>
                      <a:endParaRPr lang="en-US" dirty="0"/>
                    </a:p>
                  </a:txBody>
                  <a:tcPr/>
                </a:tc>
                <a:tc>
                  <a:txBody>
                    <a:bodyPr/>
                    <a:lstStyle/>
                    <a:p>
                      <a:r>
                        <a:rPr lang="en-US" dirty="0" smtClean="0"/>
                        <a:t>DoD</a:t>
                      </a:r>
                      <a:endParaRPr lang="en-US" dirty="0"/>
                    </a:p>
                  </a:txBody>
                  <a:tcPr/>
                </a:tc>
              </a:tr>
              <a:tr h="15699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dk1"/>
                          </a:solidFill>
                          <a:latin typeface="+mn-lt"/>
                          <a:ea typeface="+mn-ea"/>
                          <a:cs typeface="+mn-cs"/>
                        </a:rPr>
                        <a:t>Secretary of State determines and reports to Congress that the government of such country is taking effective steps to bring</a:t>
                      </a:r>
                      <a:r>
                        <a:rPr lang="en-US" sz="1800" b="1" kern="1200" baseline="0" dirty="0" smtClean="0">
                          <a:solidFill>
                            <a:schemeClr val="dk1"/>
                          </a:solidFill>
                          <a:latin typeface="+mn-lt"/>
                          <a:ea typeface="+mn-ea"/>
                          <a:cs typeface="+mn-cs"/>
                        </a:rPr>
                        <a:t> the responsible members of the security forces unit to justice</a:t>
                      </a:r>
                      <a:endParaRPr lang="en-US" sz="1800" b="1" kern="1200" dirty="0" smtClean="0">
                        <a:solidFill>
                          <a:schemeClr val="dk1"/>
                        </a:solidFill>
                        <a:latin typeface="+mn-lt"/>
                        <a:ea typeface="+mn-ea"/>
                        <a:cs typeface="+mn-cs"/>
                      </a:endParaRPr>
                    </a:p>
                    <a:p>
                      <a:pPr algn="ctr"/>
                      <a:endParaRPr lang="en-US" dirty="0"/>
                    </a:p>
                  </a:txBody>
                  <a:tcPr/>
                </a:tc>
                <a:tc>
                  <a:txBody>
                    <a:bodyPr/>
                    <a:lstStyle/>
                    <a:p>
                      <a:pPr algn="l"/>
                      <a:r>
                        <a:rPr lang="en-US" sz="1800" b="1" kern="1200" dirty="0" smtClean="0">
                          <a:solidFill>
                            <a:schemeClr val="dk1"/>
                          </a:solidFill>
                          <a:latin typeface="+mn-lt"/>
                          <a:ea typeface="+mn-ea"/>
                          <a:cs typeface="+mn-cs"/>
                        </a:rPr>
                        <a:t>All necessary corrective steps have been taken</a:t>
                      </a:r>
                      <a:endParaRPr lang="en-US" b="1"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5875</TotalTime>
  <Words>886</Words>
  <Application>Microsoft Office PowerPoint</Application>
  <PresentationFormat>On-screen Show (4:3)</PresentationFormat>
  <Paragraphs>84</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Leahy Vetting:  Law, Policy, Process   </vt:lpstr>
      <vt:lpstr>Leahy Law (State)</vt:lpstr>
      <vt:lpstr>Leahy Law (Defense)</vt:lpstr>
      <vt:lpstr>Leahy Law  Recent Changes</vt:lpstr>
      <vt:lpstr>Leahy Law  Recent Changes Cont’d</vt:lpstr>
      <vt:lpstr>What is Credible Information?</vt:lpstr>
      <vt:lpstr>Gross Violations of Human Rights</vt:lpstr>
      <vt:lpstr>What is a unit?</vt:lpstr>
      <vt:lpstr>Rehabilitating  Security Forces</vt:lpstr>
      <vt:lpstr>Implementation through  INVEST system</vt:lpstr>
      <vt:lpstr>Vetting in Washington</vt:lpstr>
      <vt:lpstr>Fast Track</vt:lpstr>
    </vt:vector>
  </TitlesOfParts>
  <Company>U.S. Department of State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Leahy Amendment and Human Rights Vetting</dc:title>
  <dc:creator>millerag4</dc:creator>
  <cp:lastModifiedBy>Carl LeVan</cp:lastModifiedBy>
  <cp:revision>624</cp:revision>
  <dcterms:created xsi:type="dcterms:W3CDTF">2011-07-06T19:29:51Z</dcterms:created>
  <dcterms:modified xsi:type="dcterms:W3CDTF">2013-06-26T12:27:58Z</dcterms:modified>
</cp:coreProperties>
</file>